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1"/>
  </p:notesMasterIdLst>
  <p:sldIdLst>
    <p:sldId id="256" r:id="rId5"/>
    <p:sldId id="264" r:id="rId6"/>
    <p:sldId id="281" r:id="rId7"/>
    <p:sldId id="257" r:id="rId8"/>
    <p:sldId id="265" r:id="rId9"/>
    <p:sldId id="267" r:id="rId10"/>
    <p:sldId id="279" r:id="rId11"/>
    <p:sldId id="268" r:id="rId12"/>
    <p:sldId id="270" r:id="rId13"/>
    <p:sldId id="271" r:id="rId14"/>
    <p:sldId id="272" r:id="rId15"/>
    <p:sldId id="273" r:id="rId16"/>
    <p:sldId id="274" r:id="rId17"/>
    <p:sldId id="275" r:id="rId18"/>
    <p:sldId id="276" r:id="rId19"/>
    <p:sldId id="277" r:id="rId20"/>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466"/>
    <a:srgbClr val="CECECE"/>
    <a:srgbClr val="353535"/>
    <a:srgbClr val="338F97"/>
    <a:srgbClr val="404041"/>
    <a:srgbClr val="105767"/>
    <a:srgbClr val="408697"/>
    <a:srgbClr val="AA1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44397B-4620-4FD6-AA62-7B33426D9287}" v="5" dt="2024-07-24T19:02:59.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4"/>
    <p:restoredTop sz="94694"/>
  </p:normalViewPr>
  <p:slideViewPr>
    <p:cSldViewPr snapToGrid="0" snapToObjects="1">
      <p:cViewPr varScale="1">
        <p:scale>
          <a:sx n="96" d="100"/>
          <a:sy n="96" d="100"/>
        </p:scale>
        <p:origin x="34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Davis" userId="1d4fa21d-64f0-4fa4-aeb2-93d8bfcb906a" providerId="ADAL" clId="{8A44397B-4620-4FD6-AA62-7B33426D9287}"/>
    <pc:docChg chg="undo custSel delSld modSld">
      <pc:chgData name="Derek Davis" userId="1d4fa21d-64f0-4fa4-aeb2-93d8bfcb906a" providerId="ADAL" clId="{8A44397B-4620-4FD6-AA62-7B33426D9287}" dt="2024-07-24T19:10:23.949" v="1419" actId="2696"/>
      <pc:docMkLst>
        <pc:docMk/>
      </pc:docMkLst>
      <pc:sldChg chg="addSp delSp modSp mod">
        <pc:chgData name="Derek Davis" userId="1d4fa21d-64f0-4fa4-aeb2-93d8bfcb906a" providerId="ADAL" clId="{8A44397B-4620-4FD6-AA62-7B33426D9287}" dt="2024-07-24T18:37:53.109" v="8"/>
        <pc:sldMkLst>
          <pc:docMk/>
          <pc:sldMk cId="1347321835" sldId="256"/>
        </pc:sldMkLst>
        <pc:spChg chg="del mod">
          <ac:chgData name="Derek Davis" userId="1d4fa21d-64f0-4fa4-aeb2-93d8bfcb906a" providerId="ADAL" clId="{8A44397B-4620-4FD6-AA62-7B33426D9287}" dt="2024-07-24T18:37:53.109" v="8"/>
          <ac:spMkLst>
            <pc:docMk/>
            <pc:sldMk cId="1347321835" sldId="256"/>
            <ac:spMk id="11" creationId="{A0AD938E-8F6E-1545-AB50-E291DF3B99E4}"/>
          </ac:spMkLst>
        </pc:spChg>
        <pc:picChg chg="add mod">
          <ac:chgData name="Derek Davis" userId="1d4fa21d-64f0-4fa4-aeb2-93d8bfcb906a" providerId="ADAL" clId="{8A44397B-4620-4FD6-AA62-7B33426D9287}" dt="2024-07-24T18:37:50.873" v="6" actId="14100"/>
          <ac:picMkLst>
            <pc:docMk/>
            <pc:sldMk cId="1347321835" sldId="256"/>
            <ac:picMk id="6" creationId="{1291B87A-7808-BF65-39A7-8E0ED17A07D8}"/>
          </ac:picMkLst>
        </pc:picChg>
      </pc:sldChg>
      <pc:sldChg chg="modSp mod">
        <pc:chgData name="Derek Davis" userId="1d4fa21d-64f0-4fa4-aeb2-93d8bfcb906a" providerId="ADAL" clId="{8A44397B-4620-4FD6-AA62-7B33426D9287}" dt="2024-07-24T18:54:11.739" v="922" actId="20577"/>
        <pc:sldMkLst>
          <pc:docMk/>
          <pc:sldMk cId="2135789881" sldId="257"/>
        </pc:sldMkLst>
        <pc:spChg chg="mod">
          <ac:chgData name="Derek Davis" userId="1d4fa21d-64f0-4fa4-aeb2-93d8bfcb906a" providerId="ADAL" clId="{8A44397B-4620-4FD6-AA62-7B33426D9287}" dt="2024-07-24T18:46:35.035" v="219" actId="20577"/>
          <ac:spMkLst>
            <pc:docMk/>
            <pc:sldMk cId="2135789881" sldId="257"/>
            <ac:spMk id="7" creationId="{9F9445DE-C5D7-9248-8115-C0641F837483}"/>
          </ac:spMkLst>
        </pc:spChg>
        <pc:spChg chg="mod">
          <ac:chgData name="Derek Davis" userId="1d4fa21d-64f0-4fa4-aeb2-93d8bfcb906a" providerId="ADAL" clId="{8A44397B-4620-4FD6-AA62-7B33426D9287}" dt="2024-07-24T18:54:11.739" v="922" actId="20577"/>
          <ac:spMkLst>
            <pc:docMk/>
            <pc:sldMk cId="2135789881" sldId="257"/>
            <ac:spMk id="15" creationId="{A024EF68-0071-0670-8616-5B8083D4B92F}"/>
          </ac:spMkLst>
        </pc:spChg>
      </pc:sldChg>
      <pc:sldChg chg="modSp mod">
        <pc:chgData name="Derek Davis" userId="1d4fa21d-64f0-4fa4-aeb2-93d8bfcb906a" providerId="ADAL" clId="{8A44397B-4620-4FD6-AA62-7B33426D9287}" dt="2024-07-24T18:42:25.385" v="179" actId="20577"/>
        <pc:sldMkLst>
          <pc:docMk/>
          <pc:sldMk cId="4220199132" sldId="264"/>
        </pc:sldMkLst>
        <pc:spChg chg="mod">
          <ac:chgData name="Derek Davis" userId="1d4fa21d-64f0-4fa4-aeb2-93d8bfcb906a" providerId="ADAL" clId="{8A44397B-4620-4FD6-AA62-7B33426D9287}" dt="2024-07-24T18:39:03.824" v="22" actId="20577"/>
          <ac:spMkLst>
            <pc:docMk/>
            <pc:sldMk cId="4220199132" sldId="264"/>
            <ac:spMk id="7" creationId="{C861E532-8D31-6E7C-0202-2D16B49590A2}"/>
          </ac:spMkLst>
        </pc:spChg>
        <pc:spChg chg="mod">
          <ac:chgData name="Derek Davis" userId="1d4fa21d-64f0-4fa4-aeb2-93d8bfcb906a" providerId="ADAL" clId="{8A44397B-4620-4FD6-AA62-7B33426D9287}" dt="2024-07-24T18:42:25.385" v="179" actId="20577"/>
          <ac:spMkLst>
            <pc:docMk/>
            <pc:sldMk cId="4220199132" sldId="264"/>
            <ac:spMk id="10" creationId="{5E8D7B35-8806-DA23-2930-B82BBE5F9F91}"/>
          </ac:spMkLst>
        </pc:spChg>
        <pc:spChg chg="mod">
          <ac:chgData name="Derek Davis" userId="1d4fa21d-64f0-4fa4-aeb2-93d8bfcb906a" providerId="ADAL" clId="{8A44397B-4620-4FD6-AA62-7B33426D9287}" dt="2024-07-24T18:42:06.596" v="166" actId="207"/>
          <ac:spMkLst>
            <pc:docMk/>
            <pc:sldMk cId="4220199132" sldId="264"/>
            <ac:spMk id="16" creationId="{68018FB7-FD40-7937-5A4B-5A5A7760CA66}"/>
          </ac:spMkLst>
        </pc:spChg>
      </pc:sldChg>
      <pc:sldChg chg="modSp mod">
        <pc:chgData name="Derek Davis" userId="1d4fa21d-64f0-4fa4-aeb2-93d8bfcb906a" providerId="ADAL" clId="{8A44397B-4620-4FD6-AA62-7B33426D9287}" dt="2024-07-24T18:56:44.018" v="991" actId="20577"/>
        <pc:sldMkLst>
          <pc:docMk/>
          <pc:sldMk cId="97012967" sldId="265"/>
        </pc:sldMkLst>
        <pc:spChg chg="mod">
          <ac:chgData name="Derek Davis" userId="1d4fa21d-64f0-4fa4-aeb2-93d8bfcb906a" providerId="ADAL" clId="{8A44397B-4620-4FD6-AA62-7B33426D9287}" dt="2024-07-24T18:55:36.496" v="954" actId="20577"/>
          <ac:spMkLst>
            <pc:docMk/>
            <pc:sldMk cId="97012967" sldId="265"/>
            <ac:spMk id="7" creationId="{9F9445DE-C5D7-9248-8115-C0641F837483}"/>
          </ac:spMkLst>
        </pc:spChg>
        <pc:spChg chg="mod">
          <ac:chgData name="Derek Davis" userId="1d4fa21d-64f0-4fa4-aeb2-93d8bfcb906a" providerId="ADAL" clId="{8A44397B-4620-4FD6-AA62-7B33426D9287}" dt="2024-07-24T18:56:44.018" v="991" actId="20577"/>
          <ac:spMkLst>
            <pc:docMk/>
            <pc:sldMk cId="97012967" sldId="265"/>
            <ac:spMk id="25" creationId="{73506304-9362-014D-6DCA-603C91014A73}"/>
          </ac:spMkLst>
        </pc:spChg>
      </pc:sldChg>
      <pc:sldChg chg="modSp mod">
        <pc:chgData name="Derek Davis" userId="1d4fa21d-64f0-4fa4-aeb2-93d8bfcb906a" providerId="ADAL" clId="{8A44397B-4620-4FD6-AA62-7B33426D9287}" dt="2024-07-24T18:59:51.130" v="1020" actId="20577"/>
        <pc:sldMkLst>
          <pc:docMk/>
          <pc:sldMk cId="4174201377" sldId="268"/>
        </pc:sldMkLst>
        <pc:spChg chg="mod">
          <ac:chgData name="Derek Davis" userId="1d4fa21d-64f0-4fa4-aeb2-93d8bfcb906a" providerId="ADAL" clId="{8A44397B-4620-4FD6-AA62-7B33426D9287}" dt="2024-07-24T18:59:51.130" v="1020" actId="20577"/>
          <ac:spMkLst>
            <pc:docMk/>
            <pc:sldMk cId="4174201377" sldId="268"/>
            <ac:spMk id="24" creationId="{4D90D318-54AE-E3AF-8391-A438E30AFD0B}"/>
          </ac:spMkLst>
        </pc:spChg>
      </pc:sldChg>
      <pc:sldChg chg="modSp del mod">
        <pc:chgData name="Derek Davis" userId="1d4fa21d-64f0-4fa4-aeb2-93d8bfcb906a" providerId="ADAL" clId="{8A44397B-4620-4FD6-AA62-7B33426D9287}" dt="2024-07-24T19:10:23.949" v="1419" actId="2696"/>
        <pc:sldMkLst>
          <pc:docMk/>
          <pc:sldMk cId="1732809787" sldId="269"/>
        </pc:sldMkLst>
        <pc:spChg chg="mod">
          <ac:chgData name="Derek Davis" userId="1d4fa21d-64f0-4fa4-aeb2-93d8bfcb906a" providerId="ADAL" clId="{8A44397B-4620-4FD6-AA62-7B33426D9287}" dt="2024-07-24T19:00:43.555" v="1039" actId="6549"/>
          <ac:spMkLst>
            <pc:docMk/>
            <pc:sldMk cId="1732809787" sldId="269"/>
            <ac:spMk id="13" creationId="{E1D8F747-76F9-29F1-CE4F-AABE9FE49884}"/>
          </ac:spMkLst>
        </pc:spChg>
      </pc:sldChg>
      <pc:sldChg chg="modSp mod">
        <pc:chgData name="Derek Davis" userId="1d4fa21d-64f0-4fa4-aeb2-93d8bfcb906a" providerId="ADAL" clId="{8A44397B-4620-4FD6-AA62-7B33426D9287}" dt="2024-07-24T19:02:22.971" v="1084" actId="20577"/>
        <pc:sldMkLst>
          <pc:docMk/>
          <pc:sldMk cId="3056014061" sldId="270"/>
        </pc:sldMkLst>
        <pc:spChg chg="mod">
          <ac:chgData name="Derek Davis" userId="1d4fa21d-64f0-4fa4-aeb2-93d8bfcb906a" providerId="ADAL" clId="{8A44397B-4620-4FD6-AA62-7B33426D9287}" dt="2024-07-24T19:01:18.175" v="1051" actId="207"/>
          <ac:spMkLst>
            <pc:docMk/>
            <pc:sldMk cId="3056014061" sldId="270"/>
            <ac:spMk id="2" creationId="{6D3E99AF-9D69-4F42-8CA4-82B142F25A3C}"/>
          </ac:spMkLst>
        </pc:spChg>
        <pc:spChg chg="mod">
          <ac:chgData name="Derek Davis" userId="1d4fa21d-64f0-4fa4-aeb2-93d8bfcb906a" providerId="ADAL" clId="{8A44397B-4620-4FD6-AA62-7B33426D9287}" dt="2024-07-24T19:01:47.431" v="1052" actId="6549"/>
          <ac:spMkLst>
            <pc:docMk/>
            <pc:sldMk cId="3056014061" sldId="270"/>
            <ac:spMk id="21" creationId="{30B80D7C-1314-F50D-D7A7-3C19F9E4C1E7}"/>
          </ac:spMkLst>
        </pc:spChg>
        <pc:spChg chg="mod">
          <ac:chgData name="Derek Davis" userId="1d4fa21d-64f0-4fa4-aeb2-93d8bfcb906a" providerId="ADAL" clId="{8A44397B-4620-4FD6-AA62-7B33426D9287}" dt="2024-07-24T19:02:22.971" v="1084" actId="20577"/>
          <ac:spMkLst>
            <pc:docMk/>
            <pc:sldMk cId="3056014061" sldId="270"/>
            <ac:spMk id="31" creationId="{814CBAFF-B3BA-14BB-427A-C5758541A00A}"/>
          </ac:spMkLst>
        </pc:spChg>
      </pc:sldChg>
      <pc:sldChg chg="modSp mod">
        <pc:chgData name="Derek Davis" userId="1d4fa21d-64f0-4fa4-aeb2-93d8bfcb906a" providerId="ADAL" clId="{8A44397B-4620-4FD6-AA62-7B33426D9287}" dt="2024-07-24T19:03:08.129" v="1117" actId="20577"/>
        <pc:sldMkLst>
          <pc:docMk/>
          <pc:sldMk cId="3684214155" sldId="272"/>
        </pc:sldMkLst>
        <pc:spChg chg="mod">
          <ac:chgData name="Derek Davis" userId="1d4fa21d-64f0-4fa4-aeb2-93d8bfcb906a" providerId="ADAL" clId="{8A44397B-4620-4FD6-AA62-7B33426D9287}" dt="2024-07-24T19:03:08.129" v="1117" actId="20577"/>
          <ac:spMkLst>
            <pc:docMk/>
            <pc:sldMk cId="3684214155" sldId="272"/>
            <ac:spMk id="17" creationId="{3B80EC4B-5BB8-3D89-F296-236A00E0567A}"/>
          </ac:spMkLst>
        </pc:spChg>
      </pc:sldChg>
      <pc:sldChg chg="modSp mod">
        <pc:chgData name="Derek Davis" userId="1d4fa21d-64f0-4fa4-aeb2-93d8bfcb906a" providerId="ADAL" clId="{8A44397B-4620-4FD6-AA62-7B33426D9287}" dt="2024-07-24T19:04:53.865" v="1170" actId="20577"/>
        <pc:sldMkLst>
          <pc:docMk/>
          <pc:sldMk cId="4290660582" sldId="275"/>
        </pc:sldMkLst>
        <pc:spChg chg="mod">
          <ac:chgData name="Derek Davis" userId="1d4fa21d-64f0-4fa4-aeb2-93d8bfcb906a" providerId="ADAL" clId="{8A44397B-4620-4FD6-AA62-7B33426D9287}" dt="2024-07-24T19:04:12.179" v="1136" actId="6549"/>
          <ac:spMkLst>
            <pc:docMk/>
            <pc:sldMk cId="4290660582" sldId="275"/>
            <ac:spMk id="15" creationId="{A024EF68-0071-0670-8616-5B8083D4B92F}"/>
          </ac:spMkLst>
        </pc:spChg>
        <pc:spChg chg="mod">
          <ac:chgData name="Derek Davis" userId="1d4fa21d-64f0-4fa4-aeb2-93d8bfcb906a" providerId="ADAL" clId="{8A44397B-4620-4FD6-AA62-7B33426D9287}" dt="2024-07-24T19:04:53.865" v="1170" actId="20577"/>
          <ac:spMkLst>
            <pc:docMk/>
            <pc:sldMk cId="4290660582" sldId="275"/>
            <ac:spMk id="18" creationId="{D8914585-819C-B423-8E91-F69FDA4B3020}"/>
          </ac:spMkLst>
        </pc:spChg>
      </pc:sldChg>
      <pc:sldChg chg="modSp mod">
        <pc:chgData name="Derek Davis" userId="1d4fa21d-64f0-4fa4-aeb2-93d8bfcb906a" providerId="ADAL" clId="{8A44397B-4620-4FD6-AA62-7B33426D9287}" dt="2024-07-24T19:06:18.529" v="1233" actId="20577"/>
        <pc:sldMkLst>
          <pc:docMk/>
          <pc:sldMk cId="4070843129" sldId="276"/>
        </pc:sldMkLst>
        <pc:spChg chg="mod">
          <ac:chgData name="Derek Davis" userId="1d4fa21d-64f0-4fa4-aeb2-93d8bfcb906a" providerId="ADAL" clId="{8A44397B-4620-4FD6-AA62-7B33426D9287}" dt="2024-07-24T19:05:53.530" v="1201" actId="20577"/>
          <ac:spMkLst>
            <pc:docMk/>
            <pc:sldMk cId="4070843129" sldId="276"/>
            <ac:spMk id="15" creationId="{A024EF68-0071-0670-8616-5B8083D4B92F}"/>
          </ac:spMkLst>
        </pc:spChg>
        <pc:spChg chg="mod">
          <ac:chgData name="Derek Davis" userId="1d4fa21d-64f0-4fa4-aeb2-93d8bfcb906a" providerId="ADAL" clId="{8A44397B-4620-4FD6-AA62-7B33426D9287}" dt="2024-07-24T19:06:18.529" v="1233" actId="20577"/>
          <ac:spMkLst>
            <pc:docMk/>
            <pc:sldMk cId="4070843129" sldId="276"/>
            <ac:spMk id="18" creationId="{D8914585-819C-B423-8E91-F69FDA4B3020}"/>
          </ac:spMkLst>
        </pc:spChg>
        <pc:spChg chg="mod">
          <ac:chgData name="Derek Davis" userId="1d4fa21d-64f0-4fa4-aeb2-93d8bfcb906a" providerId="ADAL" clId="{8A44397B-4620-4FD6-AA62-7B33426D9287}" dt="2024-07-24T19:05:36.351" v="1172" actId="6549"/>
          <ac:spMkLst>
            <pc:docMk/>
            <pc:sldMk cId="4070843129" sldId="276"/>
            <ac:spMk id="20" creationId="{3D229392-7466-DEEE-AFEF-B1E9CAF16418}"/>
          </ac:spMkLst>
        </pc:spChg>
      </pc:sldChg>
      <pc:sldChg chg="modSp mod">
        <pc:chgData name="Derek Davis" userId="1d4fa21d-64f0-4fa4-aeb2-93d8bfcb906a" providerId="ADAL" clId="{8A44397B-4620-4FD6-AA62-7B33426D9287}" dt="2024-07-24T19:09:02.263" v="1402" actId="207"/>
        <pc:sldMkLst>
          <pc:docMk/>
          <pc:sldMk cId="2765004558" sldId="277"/>
        </pc:sldMkLst>
        <pc:spChg chg="mod">
          <ac:chgData name="Derek Davis" userId="1d4fa21d-64f0-4fa4-aeb2-93d8bfcb906a" providerId="ADAL" clId="{8A44397B-4620-4FD6-AA62-7B33426D9287}" dt="2024-07-24T19:07:56.579" v="1319" actId="6549"/>
          <ac:spMkLst>
            <pc:docMk/>
            <pc:sldMk cId="2765004558" sldId="277"/>
            <ac:spMk id="14" creationId="{F3992963-596B-CDDC-B64A-39BB0C32CFDA}"/>
          </ac:spMkLst>
        </pc:spChg>
        <pc:spChg chg="mod">
          <ac:chgData name="Derek Davis" userId="1d4fa21d-64f0-4fa4-aeb2-93d8bfcb906a" providerId="ADAL" clId="{8A44397B-4620-4FD6-AA62-7B33426D9287}" dt="2024-07-24T19:09:02.263" v="1402" actId="207"/>
          <ac:spMkLst>
            <pc:docMk/>
            <pc:sldMk cId="2765004558" sldId="277"/>
            <ac:spMk id="21" creationId="{E3B5A8AB-D374-3CD0-66FD-AB515D406B67}"/>
          </ac:spMkLst>
        </pc:spChg>
      </pc:sldChg>
      <pc:sldChg chg="modSp mod">
        <pc:chgData name="Derek Davis" userId="1d4fa21d-64f0-4fa4-aeb2-93d8bfcb906a" providerId="ADAL" clId="{8A44397B-4620-4FD6-AA62-7B33426D9287}" dt="2024-07-24T18:58:35.352" v="992" actId="33524"/>
        <pc:sldMkLst>
          <pc:docMk/>
          <pc:sldMk cId="638297566" sldId="279"/>
        </pc:sldMkLst>
        <pc:spChg chg="mod">
          <ac:chgData name="Derek Davis" userId="1d4fa21d-64f0-4fa4-aeb2-93d8bfcb906a" providerId="ADAL" clId="{8A44397B-4620-4FD6-AA62-7B33426D9287}" dt="2024-07-24T18:58:35.352" v="992" actId="33524"/>
          <ac:spMkLst>
            <pc:docMk/>
            <pc:sldMk cId="638297566" sldId="279"/>
            <ac:spMk id="26" creationId="{8EF9FBCC-DBB4-EDB0-7E15-E7222EB6B3F3}"/>
          </ac:spMkLst>
        </pc:spChg>
      </pc:sldChg>
      <pc:sldChg chg="delSp del mod">
        <pc:chgData name="Derek Davis" userId="1d4fa21d-64f0-4fa4-aeb2-93d8bfcb906a" providerId="ADAL" clId="{8A44397B-4620-4FD6-AA62-7B33426D9287}" dt="2024-07-24T19:10:15.601" v="1418" actId="2696"/>
        <pc:sldMkLst>
          <pc:docMk/>
          <pc:sldMk cId="2454653072" sldId="280"/>
        </pc:sldMkLst>
        <pc:spChg chg="del">
          <ac:chgData name="Derek Davis" userId="1d4fa21d-64f0-4fa4-aeb2-93d8bfcb906a" providerId="ADAL" clId="{8A44397B-4620-4FD6-AA62-7B33426D9287}" dt="2024-07-24T19:09:44.853" v="1413" actId="478"/>
          <ac:spMkLst>
            <pc:docMk/>
            <pc:sldMk cId="2454653072" sldId="280"/>
            <ac:spMk id="3" creationId="{9AB18665-D042-0A9E-AAC3-C0145F86C473}"/>
          </ac:spMkLst>
        </pc:spChg>
        <pc:spChg chg="del">
          <ac:chgData name="Derek Davis" userId="1d4fa21d-64f0-4fa4-aeb2-93d8bfcb906a" providerId="ADAL" clId="{8A44397B-4620-4FD6-AA62-7B33426D9287}" dt="2024-07-24T19:09:46.575" v="1414" actId="478"/>
          <ac:spMkLst>
            <pc:docMk/>
            <pc:sldMk cId="2454653072" sldId="280"/>
            <ac:spMk id="4" creationId="{AF9B157C-4F32-C8B4-072E-62A7506B68F5}"/>
          </ac:spMkLst>
        </pc:spChg>
        <pc:spChg chg="del">
          <ac:chgData name="Derek Davis" userId="1d4fa21d-64f0-4fa4-aeb2-93d8bfcb906a" providerId="ADAL" clId="{8A44397B-4620-4FD6-AA62-7B33426D9287}" dt="2024-07-24T19:09:26.663" v="1403" actId="478"/>
          <ac:spMkLst>
            <pc:docMk/>
            <pc:sldMk cId="2454653072" sldId="280"/>
            <ac:spMk id="5" creationId="{CB98ED04-5F3E-BF45-BD6F-F37A3BB5DCD3}"/>
          </ac:spMkLst>
        </pc:spChg>
        <pc:spChg chg="del">
          <ac:chgData name="Derek Davis" userId="1d4fa21d-64f0-4fa4-aeb2-93d8bfcb906a" providerId="ADAL" clId="{8A44397B-4620-4FD6-AA62-7B33426D9287}" dt="2024-07-24T19:09:41.423" v="1411" actId="478"/>
          <ac:spMkLst>
            <pc:docMk/>
            <pc:sldMk cId="2454653072" sldId="280"/>
            <ac:spMk id="6" creationId="{A6F7A3F9-B8EA-E60F-6809-DC88447051F6}"/>
          </ac:spMkLst>
        </pc:spChg>
        <pc:spChg chg="del">
          <ac:chgData name="Derek Davis" userId="1d4fa21d-64f0-4fa4-aeb2-93d8bfcb906a" providerId="ADAL" clId="{8A44397B-4620-4FD6-AA62-7B33426D9287}" dt="2024-07-24T19:09:51.271" v="1417" actId="478"/>
          <ac:spMkLst>
            <pc:docMk/>
            <pc:sldMk cId="2454653072" sldId="280"/>
            <ac:spMk id="8" creationId="{9B1F18BF-0D87-72B6-3C32-AA7F0CC6E923}"/>
          </ac:spMkLst>
        </pc:spChg>
        <pc:spChg chg="del">
          <ac:chgData name="Derek Davis" userId="1d4fa21d-64f0-4fa4-aeb2-93d8bfcb906a" providerId="ADAL" clId="{8A44397B-4620-4FD6-AA62-7B33426D9287}" dt="2024-07-24T19:09:43.512" v="1412" actId="478"/>
          <ac:spMkLst>
            <pc:docMk/>
            <pc:sldMk cId="2454653072" sldId="280"/>
            <ac:spMk id="9" creationId="{9A431582-44F4-4071-46B3-DC4637CB7C2B}"/>
          </ac:spMkLst>
        </pc:spChg>
        <pc:spChg chg="del">
          <ac:chgData name="Derek Davis" userId="1d4fa21d-64f0-4fa4-aeb2-93d8bfcb906a" providerId="ADAL" clId="{8A44397B-4620-4FD6-AA62-7B33426D9287}" dt="2024-07-24T19:09:48.672" v="1415" actId="478"/>
          <ac:spMkLst>
            <pc:docMk/>
            <pc:sldMk cId="2454653072" sldId="280"/>
            <ac:spMk id="13" creationId="{E1D8F747-76F9-29F1-CE4F-AABE9FE49884}"/>
          </ac:spMkLst>
        </pc:spChg>
        <pc:spChg chg="del">
          <ac:chgData name="Derek Davis" userId="1d4fa21d-64f0-4fa4-aeb2-93d8bfcb906a" providerId="ADAL" clId="{8A44397B-4620-4FD6-AA62-7B33426D9287}" dt="2024-07-24T19:09:31.737" v="1405" actId="478"/>
          <ac:spMkLst>
            <pc:docMk/>
            <pc:sldMk cId="2454653072" sldId="280"/>
            <ac:spMk id="19" creationId="{A0B1F42C-980B-10A3-201D-21FF8022EE25}"/>
          </ac:spMkLst>
        </pc:spChg>
        <pc:spChg chg="del">
          <ac:chgData name="Derek Davis" userId="1d4fa21d-64f0-4fa4-aeb2-93d8bfcb906a" providerId="ADAL" clId="{8A44397B-4620-4FD6-AA62-7B33426D9287}" dt="2024-07-24T19:09:38.135" v="1409" actId="478"/>
          <ac:spMkLst>
            <pc:docMk/>
            <pc:sldMk cId="2454653072" sldId="280"/>
            <ac:spMk id="20" creationId="{6B6CC2FC-944A-8A8B-A0D1-5DE8BCA9FA80}"/>
          </ac:spMkLst>
        </pc:spChg>
        <pc:spChg chg="del">
          <ac:chgData name="Derek Davis" userId="1d4fa21d-64f0-4fa4-aeb2-93d8bfcb906a" providerId="ADAL" clId="{8A44397B-4620-4FD6-AA62-7B33426D9287}" dt="2024-07-24T19:09:39.920" v="1410" actId="478"/>
          <ac:spMkLst>
            <pc:docMk/>
            <pc:sldMk cId="2454653072" sldId="280"/>
            <ac:spMk id="22" creationId="{A3B4320F-4EE4-D0A6-0AE9-585B3E0D4F56}"/>
          </ac:spMkLst>
        </pc:spChg>
        <pc:spChg chg="del">
          <ac:chgData name="Derek Davis" userId="1d4fa21d-64f0-4fa4-aeb2-93d8bfcb906a" providerId="ADAL" clId="{8A44397B-4620-4FD6-AA62-7B33426D9287}" dt="2024-07-24T19:09:36.655" v="1408" actId="478"/>
          <ac:spMkLst>
            <pc:docMk/>
            <pc:sldMk cId="2454653072" sldId="280"/>
            <ac:spMk id="23" creationId="{BF8841C1-5E2C-5461-0D4B-47083C83180E}"/>
          </ac:spMkLst>
        </pc:spChg>
        <pc:spChg chg="del">
          <ac:chgData name="Derek Davis" userId="1d4fa21d-64f0-4fa4-aeb2-93d8bfcb906a" providerId="ADAL" clId="{8A44397B-4620-4FD6-AA62-7B33426D9287}" dt="2024-07-24T19:09:35.206" v="1407" actId="478"/>
          <ac:spMkLst>
            <pc:docMk/>
            <pc:sldMk cId="2454653072" sldId="280"/>
            <ac:spMk id="25" creationId="{51D2FC75-2EFD-277F-4E46-20A84116235B}"/>
          </ac:spMkLst>
        </pc:spChg>
        <pc:spChg chg="del">
          <ac:chgData name="Derek Davis" userId="1d4fa21d-64f0-4fa4-aeb2-93d8bfcb906a" providerId="ADAL" clId="{8A44397B-4620-4FD6-AA62-7B33426D9287}" dt="2024-07-24T19:09:32.816" v="1406" actId="478"/>
          <ac:spMkLst>
            <pc:docMk/>
            <pc:sldMk cId="2454653072" sldId="280"/>
            <ac:spMk id="48" creationId="{C0E4763E-2210-47A8-D334-BE9CA58C6463}"/>
          </ac:spMkLst>
        </pc:spChg>
        <pc:cxnChg chg="del">
          <ac:chgData name="Derek Davis" userId="1d4fa21d-64f0-4fa4-aeb2-93d8bfcb906a" providerId="ADAL" clId="{8A44397B-4620-4FD6-AA62-7B33426D9287}" dt="2024-07-24T19:09:50.286" v="1416" actId="478"/>
          <ac:cxnSpMkLst>
            <pc:docMk/>
            <pc:sldMk cId="2454653072" sldId="280"/>
            <ac:cxnSpMk id="10" creationId="{EF0FDE38-F89C-25D7-787C-FF13B96F35A8}"/>
          </ac:cxnSpMkLst>
        </pc:cxnChg>
        <pc:cxnChg chg="del">
          <ac:chgData name="Derek Davis" userId="1d4fa21d-64f0-4fa4-aeb2-93d8bfcb906a" providerId="ADAL" clId="{8A44397B-4620-4FD6-AA62-7B33426D9287}" dt="2024-07-24T19:09:30.103" v="1404" actId="478"/>
          <ac:cxnSpMkLst>
            <pc:docMk/>
            <pc:sldMk cId="2454653072" sldId="280"/>
            <ac:cxnSpMk id="12" creationId="{7F1A6937-DC9E-BD84-E802-1EA1EEC25A31}"/>
          </ac:cxnSpMkLst>
        </pc:cxnChg>
      </pc:sldChg>
      <pc:sldChg chg="addSp delSp modSp mod">
        <pc:chgData name="Derek Davis" userId="1d4fa21d-64f0-4fa4-aeb2-93d8bfcb906a" providerId="ADAL" clId="{8A44397B-4620-4FD6-AA62-7B33426D9287}" dt="2024-07-24T18:45:34.097" v="197" actId="1076"/>
        <pc:sldMkLst>
          <pc:docMk/>
          <pc:sldMk cId="4129966978" sldId="281"/>
        </pc:sldMkLst>
        <pc:spChg chg="mod">
          <ac:chgData name="Derek Davis" userId="1d4fa21d-64f0-4fa4-aeb2-93d8bfcb906a" providerId="ADAL" clId="{8A44397B-4620-4FD6-AA62-7B33426D9287}" dt="2024-07-24T18:45:06.551" v="192"/>
          <ac:spMkLst>
            <pc:docMk/>
            <pc:sldMk cId="4129966978" sldId="281"/>
            <ac:spMk id="3" creationId="{AFB3B334-9F12-B029-7334-D001F6708B01}"/>
          </ac:spMkLst>
        </pc:spChg>
        <pc:spChg chg="del mod">
          <ac:chgData name="Derek Davis" userId="1d4fa21d-64f0-4fa4-aeb2-93d8bfcb906a" providerId="ADAL" clId="{8A44397B-4620-4FD6-AA62-7B33426D9287}" dt="2024-07-24T18:43:37.158" v="182" actId="478"/>
          <ac:spMkLst>
            <pc:docMk/>
            <pc:sldMk cId="4129966978" sldId="281"/>
            <ac:spMk id="4" creationId="{2EFA474A-C484-E868-E127-D152E9C02DB7}"/>
          </ac:spMkLst>
        </pc:spChg>
        <pc:spChg chg="del mod">
          <ac:chgData name="Derek Davis" userId="1d4fa21d-64f0-4fa4-aeb2-93d8bfcb906a" providerId="ADAL" clId="{8A44397B-4620-4FD6-AA62-7B33426D9287}" dt="2024-07-24T18:45:22.364" v="195"/>
          <ac:spMkLst>
            <pc:docMk/>
            <pc:sldMk cId="4129966978" sldId="281"/>
            <ac:spMk id="5" creationId="{21CFD4E2-0169-6310-41D6-4D62A37C8209}"/>
          </ac:spMkLst>
        </pc:spChg>
        <pc:picChg chg="add mod">
          <ac:chgData name="Derek Davis" userId="1d4fa21d-64f0-4fa4-aeb2-93d8bfcb906a" providerId="ADAL" clId="{8A44397B-4620-4FD6-AA62-7B33426D9287}" dt="2024-07-24T18:44:37.234" v="190" actId="1076"/>
          <ac:picMkLst>
            <pc:docMk/>
            <pc:sldMk cId="4129966978" sldId="281"/>
            <ac:picMk id="7" creationId="{B00D7890-0F8D-0E95-D212-9FCB89B0D775}"/>
          </ac:picMkLst>
        </pc:picChg>
        <pc:picChg chg="add mod">
          <ac:chgData name="Derek Davis" userId="1d4fa21d-64f0-4fa4-aeb2-93d8bfcb906a" providerId="ADAL" clId="{8A44397B-4620-4FD6-AA62-7B33426D9287}" dt="2024-07-24T18:45:34.097" v="197" actId="1076"/>
          <ac:picMkLst>
            <pc:docMk/>
            <pc:sldMk cId="4129966978" sldId="281"/>
            <ac:picMk id="8" creationId="{DA473EDD-9FC3-8367-AE1E-DED5E2176764}"/>
          </ac:picMkLst>
        </pc:picChg>
      </pc:sldChg>
    </pc:docChg>
  </pc:docChgLst>
  <pc:docChgLst>
    <pc:chgData name="Morgan Crane" userId="a01f6dcc-1ed2-40d9-8859-7cbd31908fe5" providerId="ADAL" clId="{78CE8FA5-4CE8-F64C-AAE2-AD23D81D7573}"/>
    <pc:docChg chg="undo custSel modSld">
      <pc:chgData name="Morgan Crane" userId="a01f6dcc-1ed2-40d9-8859-7cbd31908fe5" providerId="ADAL" clId="{78CE8FA5-4CE8-F64C-AAE2-AD23D81D7573}" dt="2022-09-22T15:07:47.417" v="92" actId="20577"/>
      <pc:docMkLst>
        <pc:docMk/>
      </pc:docMkLst>
      <pc:sldChg chg="modSp mod">
        <pc:chgData name="Morgan Crane" userId="a01f6dcc-1ed2-40d9-8859-7cbd31908fe5" providerId="ADAL" clId="{78CE8FA5-4CE8-F64C-AAE2-AD23D81D7573}" dt="2022-09-22T14:57:48.412" v="1" actId="207"/>
        <pc:sldMkLst>
          <pc:docMk/>
          <pc:sldMk cId="2135789881" sldId="257"/>
        </pc:sldMkLst>
        <pc:spChg chg="mod">
          <ac:chgData name="Morgan Crane" userId="a01f6dcc-1ed2-40d9-8859-7cbd31908fe5" providerId="ADAL" clId="{78CE8FA5-4CE8-F64C-AAE2-AD23D81D7573}" dt="2022-09-22T14:57:37.564" v="0" actId="20577"/>
          <ac:spMkLst>
            <pc:docMk/>
            <pc:sldMk cId="2135789881" sldId="257"/>
            <ac:spMk id="2" creationId="{6D3E99AF-9D69-4F42-8CA4-82B142F25A3C}"/>
          </ac:spMkLst>
        </pc:spChg>
        <pc:spChg chg="mod">
          <ac:chgData name="Morgan Crane" userId="a01f6dcc-1ed2-40d9-8859-7cbd31908fe5" providerId="ADAL" clId="{78CE8FA5-4CE8-F64C-AAE2-AD23D81D7573}" dt="2022-09-22T14:57:48.412" v="1" actId="207"/>
          <ac:spMkLst>
            <pc:docMk/>
            <pc:sldMk cId="2135789881" sldId="257"/>
            <ac:spMk id="15" creationId="{A024EF68-0071-0670-8616-5B8083D4B92F}"/>
          </ac:spMkLst>
        </pc:spChg>
      </pc:sldChg>
      <pc:sldChg chg="modSp mod">
        <pc:chgData name="Morgan Crane" userId="a01f6dcc-1ed2-40d9-8859-7cbd31908fe5" providerId="ADAL" clId="{78CE8FA5-4CE8-F64C-AAE2-AD23D81D7573}" dt="2022-09-22T14:57:56.696" v="3" actId="20577"/>
        <pc:sldMkLst>
          <pc:docMk/>
          <pc:sldMk cId="97012967" sldId="265"/>
        </pc:sldMkLst>
        <pc:spChg chg="mod">
          <ac:chgData name="Morgan Crane" userId="a01f6dcc-1ed2-40d9-8859-7cbd31908fe5" providerId="ADAL" clId="{78CE8FA5-4CE8-F64C-AAE2-AD23D81D7573}" dt="2022-09-22T14:57:56.696" v="3" actId="20577"/>
          <ac:spMkLst>
            <pc:docMk/>
            <pc:sldMk cId="97012967" sldId="265"/>
            <ac:spMk id="2" creationId="{6D3E99AF-9D69-4F42-8CA4-82B142F25A3C}"/>
          </ac:spMkLst>
        </pc:spChg>
      </pc:sldChg>
      <pc:sldChg chg="modSp mod">
        <pc:chgData name="Morgan Crane" userId="a01f6dcc-1ed2-40d9-8859-7cbd31908fe5" providerId="ADAL" clId="{78CE8FA5-4CE8-F64C-AAE2-AD23D81D7573}" dt="2022-09-22T15:03:07.224" v="5" actId="20577"/>
        <pc:sldMkLst>
          <pc:docMk/>
          <pc:sldMk cId="4174201377" sldId="268"/>
        </pc:sldMkLst>
        <pc:spChg chg="mod">
          <ac:chgData name="Morgan Crane" userId="a01f6dcc-1ed2-40d9-8859-7cbd31908fe5" providerId="ADAL" clId="{78CE8FA5-4CE8-F64C-AAE2-AD23D81D7573}" dt="2022-09-22T15:03:07.224" v="5" actId="20577"/>
          <ac:spMkLst>
            <pc:docMk/>
            <pc:sldMk cId="4174201377" sldId="268"/>
            <ac:spMk id="14" creationId="{AA2E553E-0EA9-151B-F361-99F9F62B382F}"/>
          </ac:spMkLst>
        </pc:spChg>
      </pc:sldChg>
      <pc:sldChg chg="modSp mod">
        <pc:chgData name="Morgan Crane" userId="a01f6dcc-1ed2-40d9-8859-7cbd31908fe5" providerId="ADAL" clId="{78CE8FA5-4CE8-F64C-AAE2-AD23D81D7573}" dt="2022-09-22T15:04:10.112" v="11" actId="20577"/>
        <pc:sldMkLst>
          <pc:docMk/>
          <pc:sldMk cId="3056014061" sldId="270"/>
        </pc:sldMkLst>
        <pc:spChg chg="mod">
          <ac:chgData name="Morgan Crane" userId="a01f6dcc-1ed2-40d9-8859-7cbd31908fe5" providerId="ADAL" clId="{78CE8FA5-4CE8-F64C-AAE2-AD23D81D7573}" dt="2022-09-22T15:04:10.112" v="11" actId="20577"/>
          <ac:spMkLst>
            <pc:docMk/>
            <pc:sldMk cId="3056014061" sldId="270"/>
            <ac:spMk id="2" creationId="{6D3E99AF-9D69-4F42-8CA4-82B142F25A3C}"/>
          </ac:spMkLst>
        </pc:spChg>
      </pc:sldChg>
      <pc:sldChg chg="modSp mod">
        <pc:chgData name="Morgan Crane" userId="a01f6dcc-1ed2-40d9-8859-7cbd31908fe5" providerId="ADAL" clId="{78CE8FA5-4CE8-F64C-AAE2-AD23D81D7573}" dt="2022-09-22T15:04:57.889" v="24" actId="114"/>
        <pc:sldMkLst>
          <pc:docMk/>
          <pc:sldMk cId="2036803125" sldId="271"/>
        </pc:sldMkLst>
        <pc:spChg chg="mod">
          <ac:chgData name="Morgan Crane" userId="a01f6dcc-1ed2-40d9-8859-7cbd31908fe5" providerId="ADAL" clId="{78CE8FA5-4CE8-F64C-AAE2-AD23D81D7573}" dt="2022-09-22T15:04:57.889" v="24" actId="114"/>
          <ac:spMkLst>
            <pc:docMk/>
            <pc:sldMk cId="2036803125" sldId="271"/>
            <ac:spMk id="21" creationId="{30B80D7C-1314-F50D-D7A7-3C19F9E4C1E7}"/>
          </ac:spMkLst>
        </pc:spChg>
      </pc:sldChg>
      <pc:sldChg chg="modSp mod">
        <pc:chgData name="Morgan Crane" userId="a01f6dcc-1ed2-40d9-8859-7cbd31908fe5" providerId="ADAL" clId="{78CE8FA5-4CE8-F64C-AAE2-AD23D81D7573}" dt="2022-09-22T15:05:17.836" v="28" actId="20577"/>
        <pc:sldMkLst>
          <pc:docMk/>
          <pc:sldMk cId="3684214155" sldId="272"/>
        </pc:sldMkLst>
        <pc:spChg chg="mod">
          <ac:chgData name="Morgan Crane" userId="a01f6dcc-1ed2-40d9-8859-7cbd31908fe5" providerId="ADAL" clId="{78CE8FA5-4CE8-F64C-AAE2-AD23D81D7573}" dt="2022-09-22T15:05:17.836" v="28" actId="20577"/>
          <ac:spMkLst>
            <pc:docMk/>
            <pc:sldMk cId="3684214155" sldId="272"/>
            <ac:spMk id="15" creationId="{A024EF68-0071-0670-8616-5B8083D4B92F}"/>
          </ac:spMkLst>
        </pc:spChg>
      </pc:sldChg>
      <pc:sldChg chg="modSp mod">
        <pc:chgData name="Morgan Crane" userId="a01f6dcc-1ed2-40d9-8859-7cbd31908fe5" providerId="ADAL" clId="{78CE8FA5-4CE8-F64C-AAE2-AD23D81D7573}" dt="2022-09-22T15:07:14.889" v="71" actId="20577"/>
        <pc:sldMkLst>
          <pc:docMk/>
          <pc:sldMk cId="959335949" sldId="274"/>
        </pc:sldMkLst>
        <pc:graphicFrameChg chg="modGraphic">
          <ac:chgData name="Morgan Crane" userId="a01f6dcc-1ed2-40d9-8859-7cbd31908fe5" providerId="ADAL" clId="{78CE8FA5-4CE8-F64C-AAE2-AD23D81D7573}" dt="2022-09-22T15:07:14.889" v="71" actId="20577"/>
          <ac:graphicFrameMkLst>
            <pc:docMk/>
            <pc:sldMk cId="959335949" sldId="274"/>
            <ac:graphicFrameMk id="18" creationId="{DFDC38D8-6624-693A-03C6-62ED4FF4CD13}"/>
          </ac:graphicFrameMkLst>
        </pc:graphicFrameChg>
      </pc:sldChg>
      <pc:sldChg chg="modSp mod">
        <pc:chgData name="Morgan Crane" userId="a01f6dcc-1ed2-40d9-8859-7cbd31908fe5" providerId="ADAL" clId="{78CE8FA5-4CE8-F64C-AAE2-AD23D81D7573}" dt="2022-09-22T15:07:33.086" v="87" actId="20577"/>
        <pc:sldMkLst>
          <pc:docMk/>
          <pc:sldMk cId="4290660582" sldId="275"/>
        </pc:sldMkLst>
        <pc:spChg chg="mod">
          <ac:chgData name="Morgan Crane" userId="a01f6dcc-1ed2-40d9-8859-7cbd31908fe5" providerId="ADAL" clId="{78CE8FA5-4CE8-F64C-AAE2-AD23D81D7573}" dt="2022-09-22T15:07:26.782" v="79" actId="20577"/>
          <ac:spMkLst>
            <pc:docMk/>
            <pc:sldMk cId="4290660582" sldId="275"/>
            <ac:spMk id="7" creationId="{9F9445DE-C5D7-9248-8115-C0641F837483}"/>
          </ac:spMkLst>
        </pc:spChg>
        <pc:spChg chg="mod">
          <ac:chgData name="Morgan Crane" userId="a01f6dcc-1ed2-40d9-8859-7cbd31908fe5" providerId="ADAL" clId="{78CE8FA5-4CE8-F64C-AAE2-AD23D81D7573}" dt="2022-09-22T15:07:33.086" v="87" actId="20577"/>
          <ac:spMkLst>
            <pc:docMk/>
            <pc:sldMk cId="4290660582" sldId="275"/>
            <ac:spMk id="15" creationId="{A024EF68-0071-0670-8616-5B8083D4B92F}"/>
          </ac:spMkLst>
        </pc:spChg>
      </pc:sldChg>
      <pc:sldChg chg="modSp mod">
        <pc:chgData name="Morgan Crane" userId="a01f6dcc-1ed2-40d9-8859-7cbd31908fe5" providerId="ADAL" clId="{78CE8FA5-4CE8-F64C-AAE2-AD23D81D7573}" dt="2022-09-22T15:07:47.417" v="92" actId="20577"/>
        <pc:sldMkLst>
          <pc:docMk/>
          <pc:sldMk cId="2765004558" sldId="277"/>
        </pc:sldMkLst>
        <pc:spChg chg="mod">
          <ac:chgData name="Morgan Crane" userId="a01f6dcc-1ed2-40d9-8859-7cbd31908fe5" providerId="ADAL" clId="{78CE8FA5-4CE8-F64C-AAE2-AD23D81D7573}" dt="2022-09-22T15:07:47.417" v="92" actId="20577"/>
          <ac:spMkLst>
            <pc:docMk/>
            <pc:sldMk cId="2765004558" sldId="277"/>
            <ac:spMk id="7" creationId="{9F9445DE-C5D7-9248-8115-C0641F837483}"/>
          </ac:spMkLst>
        </pc:spChg>
      </pc:sldChg>
      <pc:sldChg chg="modSp mod">
        <pc:chgData name="Morgan Crane" userId="a01f6dcc-1ed2-40d9-8859-7cbd31908fe5" providerId="ADAL" clId="{78CE8FA5-4CE8-F64C-AAE2-AD23D81D7573}" dt="2022-09-22T15:05:56.612" v="33" actId="20577"/>
        <pc:sldMkLst>
          <pc:docMk/>
          <pc:sldMk cId="638297566" sldId="279"/>
        </pc:sldMkLst>
        <pc:spChg chg="mod">
          <ac:chgData name="Morgan Crane" userId="a01f6dcc-1ed2-40d9-8859-7cbd31908fe5" providerId="ADAL" clId="{78CE8FA5-4CE8-F64C-AAE2-AD23D81D7573}" dt="2022-09-22T15:05:56.612" v="33" actId="20577"/>
          <ac:spMkLst>
            <pc:docMk/>
            <pc:sldMk cId="638297566" sldId="279"/>
            <ac:spMk id="26" creationId="{8EF9FBCC-DBB4-EDB0-7E15-E7222EB6B3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0A0D1-765E-214F-A13E-F72D2F1FF233}" type="datetimeFigureOut">
              <a:rPr lang="en-US" smtClean="0"/>
              <a:t>7/24/2024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FA708-6765-3B47-802F-1A507224F41B}" type="slidenum">
              <a:rPr lang="en-US" smtClean="0"/>
              <a:t>‹#›</a:t>
            </a:fld>
            <a:endParaRPr lang="en-US"/>
          </a:p>
        </p:txBody>
      </p:sp>
    </p:spTree>
    <p:extLst>
      <p:ext uri="{BB962C8B-B14F-4D97-AF65-F5344CB8AC3E}">
        <p14:creationId xmlns:p14="http://schemas.microsoft.com/office/powerpoint/2010/main" val="368054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F72E71-E51E-944E-8E54-A59AE47331C8}" type="datetime1">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01545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72E53-8E51-6649-81F5-B1613A6D48D7}" type="datetime1">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36840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FC2DC5-0D82-AF47-AE4C-BABF8E6F11B4}" type="datetime1">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26160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62883-B16E-4B4C-B182-6E6B2191C069}" type="datetime1">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16480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79985-A948-8C42-A198-2A786C462B98}" type="datetime1">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55129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99B3DC-49D5-6047-B5A0-1AF7CA4110CB}" type="datetime1">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321750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887E9E-BCA5-B84E-AD14-CFC77A1A7D0B}" type="datetime1">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80647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FE1F0A-11C8-9740-9716-9E0AA2E8F150}" type="datetime1">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44406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0D75A-B40B-5748-98D0-8695E325AD0F}" type="datetime1">
              <a:rPr lang="en-US" smtClean="0"/>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305073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22D180A-D7BC-0744-A2E9-DD97DCEBDA98}" type="datetime1">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388258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385C7DD-340E-6944-A2FF-3A34A191D2DA}" type="datetime1">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86713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4FCC140-7CE5-2C4F-B047-556BE8A50480}" type="datetime1">
              <a:rPr lang="en-US" smtClean="0"/>
              <a:t>7/24/2024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537C96A-65C4-E945-9538-665B83A02AAE}" type="slidenum">
              <a:rPr lang="en-US" smtClean="0"/>
              <a:t>‹#›</a:t>
            </a:fld>
            <a:endParaRPr lang="en-US"/>
          </a:p>
        </p:txBody>
      </p:sp>
    </p:spTree>
    <p:extLst>
      <p:ext uri="{BB962C8B-B14F-4D97-AF65-F5344CB8AC3E}">
        <p14:creationId xmlns:p14="http://schemas.microsoft.com/office/powerpoint/2010/main" val="209040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intellinet-sc.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ntellinet-sc.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636A-7D1E-3043-B5C1-23908FFFC4BE}"/>
              </a:ext>
            </a:extLst>
          </p:cNvPr>
          <p:cNvSpPr>
            <a:spLocks noGrp="1"/>
          </p:cNvSpPr>
          <p:nvPr>
            <p:ph type="ctrTitle"/>
          </p:nvPr>
        </p:nvSpPr>
        <p:spPr>
          <a:xfrm>
            <a:off x="2200761" y="1271140"/>
            <a:ext cx="7129220" cy="3501813"/>
          </a:xfrm>
        </p:spPr>
        <p:txBody>
          <a:bodyPr anchor="t">
            <a:normAutofit/>
          </a:bodyPr>
          <a:lstStyle/>
          <a:p>
            <a:pPr algn="l"/>
            <a:r>
              <a:rPr lang="en-US" sz="6600" dirty="0">
                <a:solidFill>
                  <a:srgbClr val="355466"/>
                </a:solidFill>
                <a:latin typeface="Tahoma" panose="020B0604030504040204" pitchFamily="34" charset="0"/>
                <a:ea typeface="Tahoma" panose="020B0604030504040204" pitchFamily="34" charset="0"/>
                <a:cs typeface="Tahoma" panose="020B0604030504040204" pitchFamily="34" charset="0"/>
              </a:rPr>
              <a:t>The      </a:t>
            </a:r>
            <a:br>
              <a:rPr lang="en-US" sz="6600" dirty="0">
                <a:solidFill>
                  <a:srgbClr val="355466"/>
                </a:solidFill>
                <a:latin typeface="Tahoma" panose="020B0604030504040204" pitchFamily="34" charset="0"/>
                <a:ea typeface="Tahoma" panose="020B0604030504040204" pitchFamily="34" charset="0"/>
                <a:cs typeface="Tahoma" panose="020B0604030504040204" pitchFamily="34" charset="0"/>
              </a:rPr>
            </a:br>
            <a:r>
              <a:rPr lang="en-US" sz="6600" dirty="0">
                <a:solidFill>
                  <a:srgbClr val="355466"/>
                </a:solidFill>
                <a:latin typeface="Tahoma" panose="020B0604030504040204" pitchFamily="34" charset="0"/>
                <a:ea typeface="Tahoma" panose="020B0604030504040204" pitchFamily="34" charset="0"/>
                <a:cs typeface="Tahoma" panose="020B0604030504040204" pitchFamily="34" charset="0"/>
              </a:rPr>
              <a:t>Cybersecurity</a:t>
            </a:r>
            <a:br>
              <a:rPr lang="en-US" sz="6600" dirty="0">
                <a:solidFill>
                  <a:srgbClr val="355466"/>
                </a:solidFill>
                <a:latin typeface="Tahoma" panose="020B0604030504040204" pitchFamily="34" charset="0"/>
                <a:ea typeface="Tahoma" panose="020B0604030504040204" pitchFamily="34" charset="0"/>
                <a:cs typeface="Tahoma" panose="020B0604030504040204" pitchFamily="34" charset="0"/>
              </a:rPr>
            </a:br>
            <a:r>
              <a:rPr lang="en-US" sz="10800" b="1" dirty="0">
                <a:solidFill>
                  <a:srgbClr val="353535"/>
                </a:solidFill>
                <a:latin typeface="Tahoma" panose="020B0604030504040204" pitchFamily="34" charset="0"/>
                <a:ea typeface="Tahoma" panose="020B0604030504040204" pitchFamily="34" charset="0"/>
                <a:cs typeface="Tahoma" panose="020B0604030504040204" pitchFamily="34" charset="0"/>
              </a:rPr>
              <a:t>Crisis</a:t>
            </a:r>
            <a:endParaRPr lang="en-US" sz="10800" dirty="0">
              <a:solidFill>
                <a:srgbClr val="353535"/>
              </a:solidFill>
              <a:latin typeface="Tahoma" panose="020B0604030504040204" pitchFamily="34" charset="0"/>
              <a:ea typeface="Tahoma" panose="020B0604030504040204" pitchFamily="34" charset="0"/>
              <a:cs typeface="Tahoma" panose="020B0604030504040204" pitchFamily="34" charset="0"/>
            </a:endParaRPr>
          </a:p>
        </p:txBody>
      </p:sp>
      <p:sp>
        <p:nvSpPr>
          <p:cNvPr id="3" name="Parallelogram 2">
            <a:extLst>
              <a:ext uri="{FF2B5EF4-FFF2-40B4-BE49-F238E27FC236}">
                <a16:creationId xmlns:a16="http://schemas.microsoft.com/office/drawing/2014/main" id="{6D525DE6-D96F-44DA-9876-E85CF8E79741}"/>
              </a:ext>
            </a:extLst>
          </p:cNvPr>
          <p:cNvSpPr/>
          <p:nvPr/>
        </p:nvSpPr>
        <p:spPr>
          <a:xfrm>
            <a:off x="-1906292" y="1080330"/>
            <a:ext cx="3812584"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3FBE69B-EEB6-BB9A-F6A6-48375077005C}"/>
              </a:ext>
            </a:extLst>
          </p:cNvPr>
          <p:cNvSpPr/>
          <p:nvPr/>
        </p:nvSpPr>
        <p:spPr>
          <a:xfrm>
            <a:off x="6331056" y="4129774"/>
            <a:ext cx="3812584"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3FFCA7F-E733-C60A-04A1-3865B5FCE1DA}"/>
              </a:ext>
            </a:extLst>
          </p:cNvPr>
          <p:cNvCxnSpPr/>
          <p:nvPr/>
        </p:nvCxnSpPr>
        <p:spPr>
          <a:xfrm flipH="1">
            <a:off x="0" y="261175"/>
            <a:ext cx="2371241"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E0F28A-F1E9-3F33-0DDE-33E81B42A62B}"/>
              </a:ext>
            </a:extLst>
          </p:cNvPr>
          <p:cNvCxnSpPr>
            <a:cxnSpLocks/>
          </p:cNvCxnSpPr>
          <p:nvPr/>
        </p:nvCxnSpPr>
        <p:spPr>
          <a:xfrm flipH="1">
            <a:off x="0" y="509194"/>
            <a:ext cx="1495588"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260F58-A20C-AD99-BEF0-310BB8D70235}"/>
              </a:ext>
            </a:extLst>
          </p:cNvPr>
          <p:cNvCxnSpPr/>
          <p:nvPr/>
        </p:nvCxnSpPr>
        <p:spPr>
          <a:xfrm flipH="1">
            <a:off x="5556139" y="9781727"/>
            <a:ext cx="2371241"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B130E1-9E20-DEFB-ABED-D491ACE809D5}"/>
              </a:ext>
            </a:extLst>
          </p:cNvPr>
          <p:cNvCxnSpPr>
            <a:cxnSpLocks/>
          </p:cNvCxnSpPr>
          <p:nvPr/>
        </p:nvCxnSpPr>
        <p:spPr>
          <a:xfrm flipH="1">
            <a:off x="6888994" y="9567100"/>
            <a:ext cx="1495588"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pic>
        <p:nvPicPr>
          <p:cNvPr id="6" name="Picture 5" descr="A logo with a red star&#10;&#10;Description automatically generated">
            <a:extLst>
              <a:ext uri="{FF2B5EF4-FFF2-40B4-BE49-F238E27FC236}">
                <a16:creationId xmlns:a16="http://schemas.microsoft.com/office/drawing/2014/main" id="{1291B87A-7808-BF65-39A7-8E0ED17A07D8}"/>
              </a:ext>
            </a:extLst>
          </p:cNvPr>
          <p:cNvPicPr>
            <a:picLocks noChangeAspect="1"/>
          </p:cNvPicPr>
          <p:nvPr/>
        </p:nvPicPr>
        <p:blipFill>
          <a:blip r:embed="rId3"/>
          <a:stretch>
            <a:fillRect/>
          </a:stretch>
        </p:blipFill>
        <p:spPr>
          <a:xfrm>
            <a:off x="4285594" y="463634"/>
            <a:ext cx="2896850" cy="898024"/>
          </a:xfrm>
          <a:prstGeom prst="rect">
            <a:avLst/>
          </a:prstGeom>
        </p:spPr>
      </p:pic>
    </p:spTree>
    <p:extLst>
      <p:ext uri="{BB962C8B-B14F-4D97-AF65-F5344CB8AC3E}">
        <p14:creationId xmlns:p14="http://schemas.microsoft.com/office/powerpoint/2010/main" val="134732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80847" y="1195362"/>
            <a:ext cx="5213928" cy="1372211"/>
          </a:xfrm>
        </p:spPr>
        <p:txBody>
          <a:bodyPr anchor="t">
            <a:noAutofit/>
          </a:bodyPr>
          <a:lstStyle/>
          <a:p>
            <a:r>
              <a:rPr lang="en-US" sz="1100" dirty="0">
                <a:latin typeface="Palatino" pitchFamily="2" charset="77"/>
                <a:ea typeface="Palatino" pitchFamily="2" charset="77"/>
              </a:rPr>
              <a:t>ONE breach, one ransomware attack, one rogue employee can create HOURS of extra work for staff who are already maxed out when things are going well. Then there’s business interruption and downtime, backlogged work delivery for your current clients. Loss of sales. Forensics costs to determine what kind of hack attack occurred, what part of the network is/was affected and what data was compromised. Emergency IT restoration costs for getting you back up, </a:t>
            </a:r>
            <a:r>
              <a:rPr lang="en-US" sz="1100" i="1" dirty="0">
                <a:latin typeface="Palatino" pitchFamily="2" charset="77"/>
                <a:ea typeface="Palatino" pitchFamily="2" charset="77"/>
              </a:rPr>
              <a:t>if</a:t>
            </a:r>
            <a:r>
              <a:rPr lang="en-US" sz="1100" dirty="0">
                <a:latin typeface="Palatino" pitchFamily="2" charset="77"/>
                <a:ea typeface="Palatino" pitchFamily="2" charset="77"/>
              </a:rPr>
              <a:t> that’s even possible. In some cases, you’ll be forced to pay the ransom and maybe – </a:t>
            </a:r>
            <a:r>
              <a:rPr lang="en-US" sz="1100" i="1" dirty="0">
                <a:latin typeface="Palatino" pitchFamily="2" charset="77"/>
                <a:ea typeface="Palatino" pitchFamily="2" charset="77"/>
              </a:rPr>
              <a:t>just maybe</a:t>
            </a:r>
            <a:r>
              <a:rPr lang="en-US" sz="1100" dirty="0">
                <a:latin typeface="Palatino" pitchFamily="2" charset="77"/>
                <a:ea typeface="Palatino" pitchFamily="2" charset="77"/>
              </a:rPr>
              <a:t> – they’ll give you your data back. Then there are legal fees and the cost of legal counsel to help you respond to your clients and the media. Cash flow will</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10</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19DC678-25DC-665A-FEEE-AF6C9192330F}"/>
              </a:ext>
            </a:extLst>
          </p:cNvPr>
          <p:cNvGrpSpPr/>
          <p:nvPr/>
        </p:nvGrpSpPr>
        <p:grpSpPr>
          <a:xfrm>
            <a:off x="-232475" y="653108"/>
            <a:ext cx="1348352" cy="409392"/>
            <a:chOff x="-232475" y="1612226"/>
            <a:chExt cx="1348352" cy="409392"/>
          </a:xfrm>
        </p:grpSpPr>
        <p:sp>
          <p:nvSpPr>
            <p:cNvPr id="14" name="Parallelogram 13">
              <a:extLst>
                <a:ext uri="{FF2B5EF4-FFF2-40B4-BE49-F238E27FC236}">
                  <a16:creationId xmlns:a16="http://schemas.microsoft.com/office/drawing/2014/main" id="{C19EFCC0-A339-4A85-3603-116A0684194D}"/>
                </a:ext>
              </a:extLst>
            </p:cNvPr>
            <p:cNvSpPr/>
            <p:nvPr/>
          </p:nvSpPr>
          <p:spPr>
            <a:xfrm>
              <a:off x="-232475" y="1612226"/>
              <a:ext cx="1348352" cy="409392"/>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1B01E9-545C-8C02-3DA0-E3B7F88E5912}"/>
                </a:ext>
              </a:extLst>
            </p:cNvPr>
            <p:cNvSpPr txBox="1"/>
            <p:nvPr/>
          </p:nvSpPr>
          <p:spPr>
            <a:xfrm>
              <a:off x="580846" y="1621289"/>
              <a:ext cx="404278" cy="369332"/>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8" name="Title 1">
            <a:extLst>
              <a:ext uri="{FF2B5EF4-FFF2-40B4-BE49-F238E27FC236}">
                <a16:creationId xmlns:a16="http://schemas.microsoft.com/office/drawing/2014/main" id="{C8391349-1A05-5873-C12D-DC376DDE0A71}"/>
              </a:ext>
            </a:extLst>
          </p:cNvPr>
          <p:cNvSpPr txBox="1">
            <a:spLocks/>
          </p:cNvSpPr>
          <p:nvPr/>
        </p:nvSpPr>
        <p:spPr>
          <a:xfrm>
            <a:off x="1185279" y="690773"/>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800" b="1" dirty="0">
                <a:latin typeface="Tahoma" panose="020B0604030504040204" pitchFamily="34" charset="0"/>
                <a:ea typeface="Tahoma" panose="020B0604030504040204" pitchFamily="34" charset="0"/>
                <a:cs typeface="Tahoma" panose="020B0604030504040204" pitchFamily="34" charset="0"/>
              </a:rPr>
              <a:t>Cost, After Cost, After Cost: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20" name="Straight Connector 19">
            <a:extLst>
              <a:ext uri="{FF2B5EF4-FFF2-40B4-BE49-F238E27FC236}">
                <a16:creationId xmlns:a16="http://schemas.microsoft.com/office/drawing/2014/main" id="{DCE97B32-8CA2-1F2C-27F4-FC87F9997027}"/>
              </a:ext>
            </a:extLst>
          </p:cNvPr>
          <p:cNvCxnSpPr>
            <a:cxnSpLocks/>
          </p:cNvCxnSpPr>
          <p:nvPr/>
        </p:nvCxnSpPr>
        <p:spPr>
          <a:xfrm flipH="1">
            <a:off x="1262771" y="1062500"/>
            <a:ext cx="5899588" cy="0"/>
          </a:xfrm>
          <a:prstGeom prst="line">
            <a:avLst/>
          </a:prstGeom>
          <a:ln w="19050">
            <a:solidFill>
              <a:srgbClr val="355466"/>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30B80D7C-1314-F50D-D7A7-3C19F9E4C1E7}"/>
              </a:ext>
            </a:extLst>
          </p:cNvPr>
          <p:cNvSpPr txBox="1">
            <a:spLocks/>
          </p:cNvSpPr>
          <p:nvPr/>
        </p:nvSpPr>
        <p:spPr>
          <a:xfrm>
            <a:off x="580846" y="4523964"/>
            <a:ext cx="5213929" cy="120579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If your bank account is accessed and funds stolen, the bank is NOT responsible for replacing those funds. Take the true story of Verne Harnish, CEO of Gazelles, Inc., a very successful and well-known consulting firm, and author of the best-selling book </a:t>
            </a:r>
            <a:r>
              <a:rPr lang="en-US" sz="1100" i="1" dirty="0">
                <a:latin typeface="Palatino" pitchFamily="2" charset="77"/>
                <a:ea typeface="Palatino" pitchFamily="2" charset="77"/>
              </a:rPr>
              <a:t>Mastering The Rockefeller Habits</a:t>
            </a:r>
            <a:r>
              <a:rPr lang="en-US" sz="1100" dirty="0">
                <a:latin typeface="Palatino" pitchFamily="2" charset="77"/>
                <a:ea typeface="Palatino" pitchFamily="2" charset="77"/>
              </a:rPr>
              <a:t>.</a:t>
            </a:r>
            <a:br>
              <a:rPr lang="en-US" sz="1100" dirty="0">
                <a:latin typeface="Palatino" pitchFamily="2" charset="77"/>
                <a:ea typeface="Palatino" pitchFamily="2" charset="77"/>
              </a:rPr>
            </a:br>
            <a:br>
              <a:rPr lang="en-US" sz="800" dirty="0">
                <a:latin typeface="Palatino" pitchFamily="2" charset="77"/>
                <a:ea typeface="Palatino" pitchFamily="2" charset="77"/>
              </a:rPr>
            </a:br>
            <a:r>
              <a:rPr lang="en-US" sz="1100" dirty="0">
                <a:latin typeface="Palatino" pitchFamily="2" charset="77"/>
                <a:ea typeface="Palatino" pitchFamily="2" charset="77"/>
              </a:rPr>
              <a:t>Harnish had $400,000 taken from his bank account when hackers were able to access his PC and intercept e-mails between him and his assistant. The hackers, who are believed to be based in China, sent an e-mail to his assistant asking her </a:t>
            </a:r>
          </a:p>
        </p:txBody>
      </p:sp>
      <p:grpSp>
        <p:nvGrpSpPr>
          <p:cNvPr id="27" name="Group 26">
            <a:extLst>
              <a:ext uri="{FF2B5EF4-FFF2-40B4-BE49-F238E27FC236}">
                <a16:creationId xmlns:a16="http://schemas.microsoft.com/office/drawing/2014/main" id="{AA749B2D-9D39-AAA4-E15A-98B741F7C04D}"/>
              </a:ext>
            </a:extLst>
          </p:cNvPr>
          <p:cNvGrpSpPr/>
          <p:nvPr/>
        </p:nvGrpSpPr>
        <p:grpSpPr>
          <a:xfrm>
            <a:off x="-232475" y="3981709"/>
            <a:ext cx="1348352" cy="409392"/>
            <a:chOff x="-232475" y="4400161"/>
            <a:chExt cx="1348352" cy="409392"/>
          </a:xfrm>
        </p:grpSpPr>
        <p:sp>
          <p:nvSpPr>
            <p:cNvPr id="22" name="Parallelogram 21">
              <a:extLst>
                <a:ext uri="{FF2B5EF4-FFF2-40B4-BE49-F238E27FC236}">
                  <a16:creationId xmlns:a16="http://schemas.microsoft.com/office/drawing/2014/main" id="{F968849A-CFBB-B438-FF89-36A0CEF775D4}"/>
                </a:ext>
              </a:extLst>
            </p:cNvPr>
            <p:cNvSpPr/>
            <p:nvPr/>
          </p:nvSpPr>
          <p:spPr>
            <a:xfrm>
              <a:off x="-232475" y="4400161"/>
              <a:ext cx="1348352" cy="409392"/>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D2AA331-C01B-C734-1D19-0E6DEF63522C}"/>
                </a:ext>
              </a:extLst>
            </p:cNvPr>
            <p:cNvSpPr txBox="1"/>
            <p:nvPr/>
          </p:nvSpPr>
          <p:spPr>
            <a:xfrm>
              <a:off x="580846" y="4409224"/>
              <a:ext cx="404278" cy="369332"/>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p:grpSp>
      <p:sp>
        <p:nvSpPr>
          <p:cNvPr id="24" name="Title 1">
            <a:extLst>
              <a:ext uri="{FF2B5EF4-FFF2-40B4-BE49-F238E27FC236}">
                <a16:creationId xmlns:a16="http://schemas.microsoft.com/office/drawing/2014/main" id="{0574244E-3443-E6DF-7C53-08F2FF3D7CA0}"/>
              </a:ext>
            </a:extLst>
          </p:cNvPr>
          <p:cNvSpPr txBox="1">
            <a:spLocks/>
          </p:cNvSpPr>
          <p:nvPr/>
        </p:nvSpPr>
        <p:spPr>
          <a:xfrm>
            <a:off x="1185279" y="4019374"/>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800" b="1" dirty="0">
                <a:latin typeface="Tahoma" panose="020B0604030504040204" pitchFamily="34" charset="0"/>
                <a:ea typeface="Tahoma" panose="020B0604030504040204" pitchFamily="34" charset="0"/>
                <a:cs typeface="Tahoma" panose="020B0604030504040204" pitchFamily="34" charset="0"/>
              </a:rPr>
              <a:t>Bank Fraud:</a:t>
            </a:r>
            <a:r>
              <a:rPr lang="en-US" sz="1800" dirty="0">
                <a:latin typeface="Tahoma" panose="020B0604030504040204" pitchFamily="34" charset="0"/>
                <a:ea typeface="Tahoma" panose="020B0604030504040204" pitchFamily="34" charset="0"/>
                <a:cs typeface="Tahoma" panose="020B0604030504040204" pitchFamily="34" charset="0"/>
              </a:rPr>
              <a:t>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25" name="Straight Connector 24">
            <a:extLst>
              <a:ext uri="{FF2B5EF4-FFF2-40B4-BE49-F238E27FC236}">
                <a16:creationId xmlns:a16="http://schemas.microsoft.com/office/drawing/2014/main" id="{723930B1-77B9-89E9-1338-EAAF2D5AAF93}"/>
              </a:ext>
            </a:extLst>
          </p:cNvPr>
          <p:cNvCxnSpPr>
            <a:cxnSpLocks/>
          </p:cNvCxnSpPr>
          <p:nvPr/>
        </p:nvCxnSpPr>
        <p:spPr>
          <a:xfrm flipH="1">
            <a:off x="1262771" y="4375603"/>
            <a:ext cx="5899588" cy="0"/>
          </a:xfrm>
          <a:prstGeom prst="line">
            <a:avLst/>
          </a:prstGeom>
          <a:ln w="19050">
            <a:solidFill>
              <a:srgbClr val="35546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2F6DA8FA-59F5-2905-A1BE-7A4B742CCDC5}"/>
              </a:ext>
            </a:extLst>
          </p:cNvPr>
          <p:cNvSpPr txBox="1">
            <a:spLocks/>
          </p:cNvSpPr>
          <p:nvPr/>
        </p:nvSpPr>
        <p:spPr>
          <a:xfrm>
            <a:off x="580848" y="5699227"/>
            <a:ext cx="6581511" cy="157810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to wire funds to 3 different locations. It didn’t seem strange to the assistant because Harnish was then involved with funding several real estate and investment ventures. The assistant responded in the affirmative, and the hackers, posing as Harnish, assured her that it was to be done. The hackers also deleted his daily bank alerts, which he didn’t notice because he was busy running the company, traveling and meeting with clients. That money was never recovered and the bank is not responsible.</a:t>
            </a:r>
            <a:br>
              <a:rPr lang="en-US" sz="1100" dirty="0">
                <a:latin typeface="Palatino" pitchFamily="2" charset="77"/>
                <a:ea typeface="Palatino" pitchFamily="2" charset="77"/>
              </a:rPr>
            </a:br>
            <a:br>
              <a:rPr lang="en-US" sz="800" dirty="0">
                <a:latin typeface="Palatino" pitchFamily="2" charset="77"/>
                <a:ea typeface="Palatino" pitchFamily="2" charset="77"/>
              </a:rPr>
            </a:br>
            <a:r>
              <a:rPr lang="en-US" sz="1100" dirty="0">
                <a:latin typeface="Palatino" pitchFamily="2" charset="77"/>
                <a:ea typeface="Palatino" pitchFamily="2" charset="77"/>
              </a:rPr>
              <a:t>Everyone wants to believe “Not MY assistant, not MY employees, not MY company” – but do you honestly believe that your staff is incapable of making a single mistake? A poor judgment? </a:t>
            </a:r>
            <a:r>
              <a:rPr lang="en-US" sz="1100" b="1" dirty="0">
                <a:latin typeface="Palatino" pitchFamily="2" charset="77"/>
                <a:ea typeface="Palatino" pitchFamily="2" charset="77"/>
              </a:rPr>
              <a:t>Nobody believes they will be in a car wreck when they leave the house every day, but you still put the seat belt on.</a:t>
            </a:r>
            <a:r>
              <a:rPr lang="en-US" sz="1100" dirty="0">
                <a:latin typeface="Palatino" pitchFamily="2" charset="77"/>
                <a:ea typeface="Palatino" pitchFamily="2" charset="77"/>
              </a:rPr>
              <a:t> You don’t expect a life-threatening crash, but that’s not a reason to not buckle up. </a:t>
            </a:r>
            <a:r>
              <a:rPr lang="en-US" sz="1100" i="1" dirty="0">
                <a:latin typeface="Palatino" pitchFamily="2" charset="77"/>
                <a:ea typeface="Palatino" pitchFamily="2" charset="77"/>
              </a:rPr>
              <a:t>What if?</a:t>
            </a:r>
            <a:br>
              <a:rPr lang="en-US" sz="1100" dirty="0">
                <a:latin typeface="Palatino" pitchFamily="2" charset="77"/>
                <a:ea typeface="Palatino" pitchFamily="2" charset="77"/>
              </a:rPr>
            </a:br>
            <a:br>
              <a:rPr lang="en-US" sz="800" dirty="0">
                <a:latin typeface="Palatino" pitchFamily="2" charset="77"/>
                <a:ea typeface="Palatino" pitchFamily="2" charset="77"/>
              </a:rPr>
            </a:br>
            <a:r>
              <a:rPr lang="en-US" sz="1100" dirty="0">
                <a:latin typeface="Palatino" pitchFamily="2" charset="77"/>
                <a:ea typeface="Palatino" pitchFamily="2" charset="77"/>
              </a:rPr>
              <a:t>Claiming ignorance is not a viable defense, nor is pointing to your outsourced IT company to blame them. YOU will be responsible and YOUR company will bear the brunt.</a:t>
            </a:r>
            <a:br>
              <a:rPr lang="en-US" sz="1100" dirty="0">
                <a:latin typeface="Palatino" pitchFamily="2" charset="77"/>
                <a:ea typeface="Palatino" pitchFamily="2" charset="77"/>
              </a:rPr>
            </a:br>
            <a:endParaRPr lang="en-US" sz="1100" dirty="0">
              <a:latin typeface="Palatino" pitchFamily="2" charset="77"/>
              <a:ea typeface="Palatino" pitchFamily="2" charset="77"/>
            </a:endParaRPr>
          </a:p>
        </p:txBody>
      </p:sp>
      <p:sp>
        <p:nvSpPr>
          <p:cNvPr id="26" name="Title 1">
            <a:extLst>
              <a:ext uri="{FF2B5EF4-FFF2-40B4-BE49-F238E27FC236}">
                <a16:creationId xmlns:a16="http://schemas.microsoft.com/office/drawing/2014/main" id="{3602F756-A3A9-8E0D-F92D-3C0513199206}"/>
              </a:ext>
            </a:extLst>
          </p:cNvPr>
          <p:cNvSpPr txBox="1">
            <a:spLocks/>
          </p:cNvSpPr>
          <p:nvPr/>
        </p:nvSpPr>
        <p:spPr>
          <a:xfrm>
            <a:off x="580846" y="2948454"/>
            <a:ext cx="6581511" cy="157810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According to the Cost of Data Breach Study conducted by </a:t>
            </a:r>
            <a:r>
              <a:rPr lang="en-US" sz="1100" dirty="0" err="1">
                <a:latin typeface="Palatino" pitchFamily="2" charset="77"/>
                <a:ea typeface="Palatino" pitchFamily="2" charset="77"/>
              </a:rPr>
              <a:t>Ponemon</a:t>
            </a:r>
            <a:r>
              <a:rPr lang="en-US" sz="1100" dirty="0">
                <a:latin typeface="Palatino" pitchFamily="2" charset="77"/>
                <a:ea typeface="Palatino" pitchFamily="2" charset="77"/>
              </a:rPr>
              <a:t> Institute, the </a:t>
            </a:r>
            <a:r>
              <a:rPr lang="en-US" sz="1100" b="1" dirty="0">
                <a:latin typeface="Palatino" pitchFamily="2" charset="77"/>
                <a:ea typeface="Palatino" pitchFamily="2" charset="77"/>
              </a:rPr>
              <a:t>average cost of a data breach is</a:t>
            </a:r>
            <a:r>
              <a:rPr lang="en-US" sz="1100" dirty="0">
                <a:latin typeface="Palatino" pitchFamily="2" charset="77"/>
                <a:ea typeface="Palatino" pitchFamily="2" charset="77"/>
              </a:rPr>
              <a:t> </a:t>
            </a:r>
            <a:r>
              <a:rPr lang="en-US" sz="1100" b="1" dirty="0">
                <a:latin typeface="Palatino" pitchFamily="2" charset="77"/>
                <a:ea typeface="Palatino" pitchFamily="2" charset="77"/>
              </a:rPr>
              <a:t>$225 per record compromised, after factoring in IT recovery costs, lost revenue, downtime, fines, legal fees, etc</a:t>
            </a:r>
            <a:r>
              <a:rPr lang="en-US" sz="1100" dirty="0">
                <a:latin typeface="Palatino" pitchFamily="2" charset="77"/>
                <a:ea typeface="Palatino" pitchFamily="2" charset="77"/>
              </a:rPr>
              <a:t>. How many client records do you have? Employees? Multiply that by $225 and you’ll start to get a sense of the costs to your organization. [NOTE: Health care data breach costs are the highest among all sectors.] </a:t>
            </a:r>
          </a:p>
        </p:txBody>
      </p:sp>
      <p:pic>
        <p:nvPicPr>
          <p:cNvPr id="6" name="Picture 5" descr="A picture containing text, electronics&#10;&#10;Description automatically generated">
            <a:extLst>
              <a:ext uri="{FF2B5EF4-FFF2-40B4-BE49-F238E27FC236}">
                <a16:creationId xmlns:a16="http://schemas.microsoft.com/office/drawing/2014/main" id="{5E91B150-CB9A-B09F-17DF-3E94A1A74B42}"/>
              </a:ext>
            </a:extLst>
          </p:cNvPr>
          <p:cNvPicPr>
            <a:picLocks noChangeAspect="1"/>
          </p:cNvPicPr>
          <p:nvPr/>
        </p:nvPicPr>
        <p:blipFill>
          <a:blip r:embed="rId2"/>
          <a:stretch>
            <a:fillRect/>
          </a:stretch>
        </p:blipFill>
        <p:spPr>
          <a:xfrm>
            <a:off x="6039005" y="1195363"/>
            <a:ext cx="1123353" cy="1313215"/>
          </a:xfrm>
          <a:prstGeom prst="rect">
            <a:avLst/>
          </a:prstGeom>
        </p:spPr>
      </p:pic>
      <p:pic>
        <p:nvPicPr>
          <p:cNvPr id="9" name="Picture 8" descr="Icon&#10;&#10;Description automatically generated">
            <a:extLst>
              <a:ext uri="{FF2B5EF4-FFF2-40B4-BE49-F238E27FC236}">
                <a16:creationId xmlns:a16="http://schemas.microsoft.com/office/drawing/2014/main" id="{5C55702B-95E5-521A-E1D8-733EECAD8DBF}"/>
              </a:ext>
            </a:extLst>
          </p:cNvPr>
          <p:cNvPicPr>
            <a:picLocks noChangeAspect="1"/>
          </p:cNvPicPr>
          <p:nvPr/>
        </p:nvPicPr>
        <p:blipFill>
          <a:blip r:embed="rId3"/>
          <a:stretch>
            <a:fillRect/>
          </a:stretch>
        </p:blipFill>
        <p:spPr>
          <a:xfrm>
            <a:off x="5900275" y="4545402"/>
            <a:ext cx="1356655" cy="1044010"/>
          </a:xfrm>
          <a:prstGeom prst="rect">
            <a:avLst/>
          </a:prstGeom>
        </p:spPr>
      </p:pic>
      <p:sp>
        <p:nvSpPr>
          <p:cNvPr id="33" name="Title 1">
            <a:extLst>
              <a:ext uri="{FF2B5EF4-FFF2-40B4-BE49-F238E27FC236}">
                <a16:creationId xmlns:a16="http://schemas.microsoft.com/office/drawing/2014/main" id="{631536D5-8EF5-1C09-786A-7E9375474594}"/>
              </a:ext>
            </a:extLst>
          </p:cNvPr>
          <p:cNvSpPr txBox="1">
            <a:spLocks/>
          </p:cNvSpPr>
          <p:nvPr/>
        </p:nvSpPr>
        <p:spPr>
          <a:xfrm>
            <a:off x="686346" y="8408971"/>
            <a:ext cx="5352659" cy="120579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Some hackers don’t lock your data for ransom or steal money. Often they use your server, website or profile to spread viruses and/or compromise other PCs. If they hack your website, they can use it to relay spam, run malware, build SEO pages or promote their religious or political ideals. (Side note: This is why you also need advanced endpoint security, spam filtering, web gateway security, SIEM and the other items detailed in this report, but more on those in a minute.) Are you okay with that happening? </a:t>
            </a:r>
          </a:p>
        </p:txBody>
      </p:sp>
      <p:grpSp>
        <p:nvGrpSpPr>
          <p:cNvPr id="34" name="Group 33">
            <a:extLst>
              <a:ext uri="{FF2B5EF4-FFF2-40B4-BE49-F238E27FC236}">
                <a16:creationId xmlns:a16="http://schemas.microsoft.com/office/drawing/2014/main" id="{2AA2CF4D-0CE7-9574-CF93-85A4C8ED20EF}"/>
              </a:ext>
            </a:extLst>
          </p:cNvPr>
          <p:cNvGrpSpPr/>
          <p:nvPr/>
        </p:nvGrpSpPr>
        <p:grpSpPr>
          <a:xfrm>
            <a:off x="-126975" y="7866716"/>
            <a:ext cx="1348352" cy="409392"/>
            <a:chOff x="-232475" y="4400161"/>
            <a:chExt cx="1348352" cy="409392"/>
          </a:xfrm>
        </p:grpSpPr>
        <p:sp>
          <p:nvSpPr>
            <p:cNvPr id="35" name="Parallelogram 34">
              <a:extLst>
                <a:ext uri="{FF2B5EF4-FFF2-40B4-BE49-F238E27FC236}">
                  <a16:creationId xmlns:a16="http://schemas.microsoft.com/office/drawing/2014/main" id="{AC60701F-CF42-6494-8AC8-44CA7BF10BC7}"/>
                </a:ext>
              </a:extLst>
            </p:cNvPr>
            <p:cNvSpPr/>
            <p:nvPr/>
          </p:nvSpPr>
          <p:spPr>
            <a:xfrm>
              <a:off x="-232475" y="4400161"/>
              <a:ext cx="1348352" cy="409392"/>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AE97F62-7A8C-A368-B188-D848E2AC8457}"/>
                </a:ext>
              </a:extLst>
            </p:cNvPr>
            <p:cNvSpPr txBox="1"/>
            <p:nvPr/>
          </p:nvSpPr>
          <p:spPr>
            <a:xfrm>
              <a:off x="580846" y="4409224"/>
              <a:ext cx="404278" cy="369332"/>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5.</a:t>
              </a:r>
            </a:p>
          </p:txBody>
        </p:sp>
      </p:grpSp>
      <p:sp>
        <p:nvSpPr>
          <p:cNvPr id="37" name="Title 1">
            <a:extLst>
              <a:ext uri="{FF2B5EF4-FFF2-40B4-BE49-F238E27FC236}">
                <a16:creationId xmlns:a16="http://schemas.microsoft.com/office/drawing/2014/main" id="{86644726-DE79-0CB5-876C-8365B345D227}"/>
              </a:ext>
            </a:extLst>
          </p:cNvPr>
          <p:cNvSpPr txBox="1">
            <a:spLocks/>
          </p:cNvSpPr>
          <p:nvPr/>
        </p:nvSpPr>
        <p:spPr>
          <a:xfrm>
            <a:off x="1290779" y="7904381"/>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800" b="1" dirty="0">
                <a:latin typeface="Tahoma" panose="020B0604030504040204" pitchFamily="34" charset="0"/>
                <a:ea typeface="Tahoma" panose="020B0604030504040204" pitchFamily="34" charset="0"/>
                <a:cs typeface="Tahoma" panose="020B0604030504040204" pitchFamily="34" charset="0"/>
              </a:rPr>
              <a:t>Using YOU As The Means To Infect Your Clients:</a:t>
            </a:r>
            <a:r>
              <a:rPr lang="en-US" sz="1800" dirty="0">
                <a:latin typeface="Tahoma" panose="020B0604030504040204" pitchFamily="34" charset="0"/>
                <a:ea typeface="Tahoma" panose="020B0604030504040204" pitchFamily="34" charset="0"/>
                <a:cs typeface="Tahoma" panose="020B0604030504040204" pitchFamily="34" charset="0"/>
              </a:rPr>
              <a:t>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38" name="Straight Connector 37">
            <a:extLst>
              <a:ext uri="{FF2B5EF4-FFF2-40B4-BE49-F238E27FC236}">
                <a16:creationId xmlns:a16="http://schemas.microsoft.com/office/drawing/2014/main" id="{62719421-6085-215F-7C87-1288B9BF6C96}"/>
              </a:ext>
            </a:extLst>
          </p:cNvPr>
          <p:cNvCxnSpPr>
            <a:cxnSpLocks/>
          </p:cNvCxnSpPr>
          <p:nvPr/>
        </p:nvCxnSpPr>
        <p:spPr>
          <a:xfrm flipH="1">
            <a:off x="1368271" y="8260610"/>
            <a:ext cx="5899588" cy="0"/>
          </a:xfrm>
          <a:prstGeom prst="line">
            <a:avLst/>
          </a:prstGeom>
          <a:ln w="19050">
            <a:solidFill>
              <a:srgbClr val="355466"/>
            </a:solidFill>
          </a:ln>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A6D2460F-5FB3-F5A7-A061-C31EA39CEE88}"/>
              </a:ext>
            </a:extLst>
          </p:cNvPr>
          <p:cNvPicPr>
            <a:picLocks noChangeAspect="1"/>
          </p:cNvPicPr>
          <p:nvPr/>
        </p:nvPicPr>
        <p:blipFill>
          <a:blip r:embed="rId4"/>
          <a:stretch>
            <a:fillRect/>
          </a:stretch>
        </p:blipFill>
        <p:spPr>
          <a:xfrm>
            <a:off x="6147491" y="8406552"/>
            <a:ext cx="1129008" cy="1119854"/>
          </a:xfrm>
          <a:prstGeom prst="rect">
            <a:avLst/>
          </a:prstGeom>
        </p:spPr>
      </p:pic>
      <p:sp>
        <p:nvSpPr>
          <p:cNvPr id="4" name="Title 1">
            <a:extLst>
              <a:ext uri="{FF2B5EF4-FFF2-40B4-BE49-F238E27FC236}">
                <a16:creationId xmlns:a16="http://schemas.microsoft.com/office/drawing/2014/main" id="{002EDC9A-5DE9-310C-537E-57430B97B350}"/>
              </a:ext>
            </a:extLst>
          </p:cNvPr>
          <p:cNvSpPr txBox="1">
            <a:spLocks/>
          </p:cNvSpPr>
          <p:nvPr/>
        </p:nvSpPr>
        <p:spPr>
          <a:xfrm>
            <a:off x="580847" y="2569616"/>
            <a:ext cx="6581510" cy="1372211"/>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be significantly disrupted, budgets blown up. Some states require companies to provide one year of credit-monitoring services to consumers affected by a data breach, and more are following suit. </a:t>
            </a:r>
          </a:p>
        </p:txBody>
      </p:sp>
    </p:spTree>
    <p:extLst>
      <p:ext uri="{BB962C8B-B14F-4D97-AF65-F5344CB8AC3E}">
        <p14:creationId xmlns:p14="http://schemas.microsoft.com/office/powerpoint/2010/main" val="203680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4" y="1515510"/>
            <a:ext cx="4068644" cy="2839628"/>
          </a:xfrm>
        </p:spPr>
        <p:txBody>
          <a:bodyPr anchor="t">
            <a:noAutofit/>
          </a:bodyPr>
          <a:lstStyle/>
          <a:p>
            <a:r>
              <a:rPr lang="en-US" sz="1100" b="1" dirty="0">
                <a:latin typeface="Palatino" pitchFamily="2" charset="77"/>
                <a:ea typeface="Palatino" pitchFamily="2" charset="77"/>
              </a:rPr>
              <a:t>It’s very possible</a:t>
            </a:r>
            <a:r>
              <a:rPr lang="en-US" sz="1100" dirty="0">
                <a:latin typeface="Palatino" pitchFamily="2" charset="77"/>
                <a:ea typeface="Palatino" pitchFamily="2" charset="77"/>
              </a:rPr>
              <a:t> that you are being ill-advised by your current IT company. What have they recently told you about the rising tsunami of cybercrime? Have they recently met with you to discuss new protocols, new protections and new systems you need in place TODAY to stop the NEW threats that have developed over the last few months? </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dirty="0">
                <a:latin typeface="Palatino" pitchFamily="2" charset="77"/>
                <a:ea typeface="Palatino" pitchFamily="2" charset="77"/>
              </a:rPr>
              <a:t>If not, there could be several reasons for this. First, and most common, they might not know HOW to advise you, or even that they should. Many IT companies know how to keep a computer network running </a:t>
            </a:r>
            <a:r>
              <a:rPr lang="en-US" sz="1100" b="1" dirty="0">
                <a:latin typeface="Palatino" pitchFamily="2" charset="77"/>
                <a:ea typeface="Palatino" pitchFamily="2" charset="77"/>
              </a:rPr>
              <a:t>but are completely out of their league</a:t>
            </a:r>
            <a:r>
              <a:rPr lang="en-US" sz="1100" dirty="0">
                <a:latin typeface="Palatino" pitchFamily="2" charset="77"/>
                <a:ea typeface="Palatino" pitchFamily="2" charset="77"/>
              </a:rPr>
              <a:t> </a:t>
            </a:r>
            <a:r>
              <a:rPr lang="en-US" sz="1100" b="1" dirty="0">
                <a:latin typeface="Palatino" pitchFamily="2" charset="77"/>
                <a:ea typeface="Palatino" pitchFamily="2" charset="77"/>
              </a:rPr>
              <a:t>when it comes to dealing with the advanced cybersecurity threats we are seeing recently</a:t>
            </a:r>
            <a:r>
              <a:rPr lang="en-US" sz="1100" dirty="0">
                <a:latin typeface="Palatino" pitchFamily="2" charset="77"/>
                <a:ea typeface="Palatino" pitchFamily="2" charset="77"/>
              </a:rPr>
              <a:t>.</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dirty="0">
                <a:latin typeface="Palatino" pitchFamily="2" charset="77"/>
                <a:ea typeface="Palatino" pitchFamily="2" charset="77"/>
              </a:rPr>
              <a:t>Second, they may be “too busy” themselves to truly be proactive with your account – or maybe they don’t want to admit the service package they sold you has become OUTDATED and inadequate compared to far superior </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11</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4244553"/>
            <a:ext cx="6703695" cy="1446550"/>
          </a:xfrm>
          <a:prstGeom prst="rect">
            <a:avLst/>
          </a:prstGeom>
          <a:noFill/>
        </p:spPr>
        <p:txBody>
          <a:bodyPr wrap="square" rtlCol="0">
            <a:spAutoFit/>
          </a:bodyPr>
          <a:lstStyle/>
          <a:p>
            <a:r>
              <a:rPr lang="en-US" sz="1100" dirty="0">
                <a:latin typeface="Palatino" pitchFamily="2" charset="77"/>
                <a:ea typeface="Palatino" pitchFamily="2" charset="77"/>
              </a:rPr>
              <a:t>solutions available today. At industry events, I’m shocked to hear other IT companies say, “We don’t want to incur that expense,” when talking about new and critical cybersecurity tools available. Their cheapness CAN be your demise. </a:t>
            </a:r>
            <a:br>
              <a:rPr lang="en-US" sz="1100" dirty="0">
                <a:latin typeface="Palatino" pitchFamily="2" charset="77"/>
                <a:ea typeface="Palatino" pitchFamily="2" charset="77"/>
              </a:rPr>
            </a:br>
            <a:endParaRPr lang="en-US" sz="1100" dirty="0">
              <a:latin typeface="Palatino" pitchFamily="2" charset="77"/>
              <a:ea typeface="Palatino" pitchFamily="2" charset="77"/>
            </a:endParaRPr>
          </a:p>
          <a:p>
            <a:r>
              <a:rPr lang="en-US" sz="1100" dirty="0">
                <a:latin typeface="Palatino" pitchFamily="2" charset="77"/>
                <a:ea typeface="Palatino" pitchFamily="2" charset="77"/>
              </a:rPr>
              <a:t>And finally, NOBODY (particularly IT guys) likes to admit they are out of their depth. They feel compelled to exaggerate their ability to avoid being fired. To be fair, they might actually have you covered and be on top of it all. So how do you know? </a:t>
            </a:r>
            <a:br>
              <a:rPr lang="en-US" sz="1100" dirty="0">
                <a:latin typeface="Palatino" pitchFamily="2" charset="77"/>
                <a:ea typeface="Palatino" pitchFamily="2" charset="77"/>
              </a:rPr>
            </a:br>
            <a:endParaRPr lang="en-US" sz="1100" dirty="0">
              <a:latin typeface="Palatino" pitchFamily="2" charset="77"/>
              <a:ea typeface="Palatino" pitchFamily="2" charset="77"/>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730391"/>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You May Want To Believe You’re “Safe”</a:t>
            </a:r>
            <a:br>
              <a:rPr lang="en-US" sz="1800" dirty="0">
                <a:solidFill>
                  <a:srgbClr val="355466"/>
                </a:solidFill>
                <a:latin typeface="Tahoma" panose="020B0604030504040204" pitchFamily="34" charset="0"/>
                <a:ea typeface="Tahoma" panose="020B0604030504040204" pitchFamily="34" charset="0"/>
                <a:cs typeface="Tahoma" panose="020B0604030504040204" pitchFamily="34" charset="0"/>
              </a:rPr>
            </a:br>
            <a:r>
              <a:rPr lang="en-US" sz="1800" i="1" u="sng" dirty="0">
                <a:solidFill>
                  <a:srgbClr val="355466"/>
                </a:solidFill>
                <a:latin typeface="Tahoma" panose="020B0604030504040204" pitchFamily="34" charset="0"/>
                <a:ea typeface="Tahoma" panose="020B0604030504040204" pitchFamily="34" charset="0"/>
                <a:cs typeface="Tahoma" panose="020B0604030504040204" pitchFamily="34" charset="0"/>
              </a:rPr>
              <a:t>But Are You Sure</a:t>
            </a:r>
            <a:r>
              <a:rPr lang="en-US" sz="1800" i="1" dirty="0">
                <a:solidFill>
                  <a:srgbClr val="355466"/>
                </a:solidFill>
                <a:latin typeface="Tahoma" panose="020B0604030504040204" pitchFamily="34" charset="0"/>
                <a:ea typeface="Tahoma" panose="020B0604030504040204" pitchFamily="34" charset="0"/>
                <a:cs typeface="Tahoma" panose="020B0604030504040204" pitchFamily="34" charset="0"/>
              </a:rPr>
              <a:t>?</a:t>
            </a:r>
            <a:r>
              <a:rPr lang="en-US" sz="1800" dirty="0">
                <a:solidFill>
                  <a:srgbClr val="355466"/>
                </a:solidFill>
                <a:latin typeface="Tahoma" panose="020B0604030504040204" pitchFamily="34" charset="0"/>
                <a:ea typeface="Tahoma" panose="020B0604030504040204" pitchFamily="34" charset="0"/>
                <a:cs typeface="Tahoma" panose="020B0604030504040204" pitchFamily="34" charset="0"/>
              </a:rPr>
              <a:t>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sp>
        <p:nvSpPr>
          <p:cNvPr id="15" name="Title 1">
            <a:extLst>
              <a:ext uri="{FF2B5EF4-FFF2-40B4-BE49-F238E27FC236}">
                <a16:creationId xmlns:a16="http://schemas.microsoft.com/office/drawing/2014/main" id="{A024EF68-0071-0670-8616-5B8083D4B92F}"/>
              </a:ext>
            </a:extLst>
          </p:cNvPr>
          <p:cNvSpPr txBox="1">
            <a:spLocks/>
          </p:cNvSpPr>
          <p:nvPr/>
        </p:nvSpPr>
        <p:spPr>
          <a:xfrm>
            <a:off x="580848" y="6703144"/>
            <a:ext cx="6581511" cy="1200991"/>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If your current IT company does not score a “Yes” on every point, they are NOT adequately protecting you. Don’t let them “convince” you otherwise and DO NOT give them a free pass on any one of these critical points. </a:t>
            </a:r>
          </a:p>
          <a:p>
            <a:r>
              <a:rPr lang="en-US" sz="1100" dirty="0">
                <a:latin typeface="Palatino" pitchFamily="2" charset="77"/>
                <a:ea typeface="Palatino" pitchFamily="2" charset="77"/>
              </a:rPr>
              <a:t> </a:t>
            </a:r>
          </a:p>
          <a:p>
            <a:r>
              <a:rPr lang="en-US" sz="1100" b="1" dirty="0">
                <a:latin typeface="Palatino" pitchFamily="2" charset="77"/>
                <a:ea typeface="Palatino" pitchFamily="2" charset="77"/>
              </a:rPr>
              <a:t>Further, it’s important that you get verification on the items listed. </a:t>
            </a:r>
            <a:r>
              <a:rPr lang="en-US" sz="1100" dirty="0">
                <a:latin typeface="Palatino" pitchFamily="2" charset="77"/>
                <a:ea typeface="Palatino" pitchFamily="2" charset="77"/>
              </a:rPr>
              <a:t>Simply asking, “Do you have insurance to cover us if you make a mistake?” is good, but getting a copy of the policy or other verification is critical. When push comes to shove, they can deny they told you.</a:t>
            </a:r>
          </a:p>
        </p:txBody>
      </p:sp>
      <p:sp>
        <p:nvSpPr>
          <p:cNvPr id="16" name="Title 1">
            <a:extLst>
              <a:ext uri="{FF2B5EF4-FFF2-40B4-BE49-F238E27FC236}">
                <a16:creationId xmlns:a16="http://schemas.microsoft.com/office/drawing/2014/main" id="{FA145600-C338-EF26-634B-FEA6B08CA472}"/>
              </a:ext>
            </a:extLst>
          </p:cNvPr>
          <p:cNvSpPr txBox="1">
            <a:spLocks/>
          </p:cNvSpPr>
          <p:nvPr/>
        </p:nvSpPr>
        <p:spPr>
          <a:xfrm>
            <a:off x="580846" y="5950145"/>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Is Your Current IT Company Doing Their Job?</a:t>
            </a:r>
            <a:b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br>
            <a:r>
              <a:rPr lang="en-US" sz="1800" dirty="0">
                <a:solidFill>
                  <a:srgbClr val="355466"/>
                </a:solidFill>
                <a:latin typeface="Tahoma" panose="020B0604030504040204" pitchFamily="34" charset="0"/>
                <a:ea typeface="Tahoma" panose="020B0604030504040204" pitchFamily="34" charset="0"/>
                <a:cs typeface="Tahoma" panose="020B0604030504040204" pitchFamily="34" charset="0"/>
              </a:rPr>
              <a:t>Take The Quiz On The Next Page To Find Out</a:t>
            </a:r>
          </a:p>
        </p:txBody>
      </p:sp>
      <p:sp>
        <p:nvSpPr>
          <p:cNvPr id="17" name="TextBox 16">
            <a:extLst>
              <a:ext uri="{FF2B5EF4-FFF2-40B4-BE49-F238E27FC236}">
                <a16:creationId xmlns:a16="http://schemas.microsoft.com/office/drawing/2014/main" id="{3B80EC4B-5BB8-3D89-F296-236A00E0567A}"/>
              </a:ext>
            </a:extLst>
          </p:cNvPr>
          <p:cNvSpPr txBox="1"/>
          <p:nvPr/>
        </p:nvSpPr>
        <p:spPr>
          <a:xfrm>
            <a:off x="0" y="8479196"/>
            <a:ext cx="7772400" cy="800219"/>
          </a:xfrm>
          <a:prstGeom prst="rect">
            <a:avLst/>
          </a:prstGeom>
          <a:solidFill>
            <a:schemeClr val="bg2"/>
          </a:solidFill>
        </p:spPr>
        <p:txBody>
          <a:bodyPr wrap="square" rtlCol="0" anchor="ctr">
            <a:spAutoFit/>
          </a:bodyPr>
          <a:lstStyle/>
          <a:p>
            <a:pPr algn="ctr"/>
            <a:endParaRPr lang="en-US" sz="5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hlinkClick r:id="rId2"/>
              </a:rPr>
              <a:t>www.intellinet-sc.com</a:t>
            </a:r>
            <a:r>
              <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or call our office at 864-288-1114.</a:t>
            </a:r>
            <a:endParaRPr lang="en-US" sz="1600" b="1" dirty="0">
              <a:latin typeface="Tahoma" panose="020B0604030504040204" pitchFamily="34" charset="0"/>
              <a:ea typeface="Tahoma" panose="020B0604030504040204" pitchFamily="34" charset="0"/>
              <a:cs typeface="Tahoma" panose="020B0604030504040204" pitchFamily="34" charset="0"/>
            </a:endParaRPr>
          </a:p>
          <a:p>
            <a:pPr algn="ctr"/>
            <a:endParaRPr lang="en-US" sz="700" b="1" dirty="0">
              <a:latin typeface="Tahoma" panose="020B0604030504040204" pitchFamily="34" charset="0"/>
              <a:ea typeface="Tahoma" panose="020B0604030504040204" pitchFamily="34" charset="0"/>
              <a:cs typeface="Tahoma" panose="020B0604030504040204" pitchFamily="34" charset="0"/>
            </a:endParaRP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s face on a black background&#10;&#10;Description automatically generated with low confidence">
            <a:extLst>
              <a:ext uri="{FF2B5EF4-FFF2-40B4-BE49-F238E27FC236}">
                <a16:creationId xmlns:a16="http://schemas.microsoft.com/office/drawing/2014/main" id="{D0B67332-1E9C-EFFD-969B-8C93C3653F8D}"/>
              </a:ext>
            </a:extLst>
          </p:cNvPr>
          <p:cNvPicPr>
            <a:picLocks noChangeAspect="1"/>
          </p:cNvPicPr>
          <p:nvPr/>
        </p:nvPicPr>
        <p:blipFill>
          <a:blip r:embed="rId3"/>
          <a:stretch>
            <a:fillRect/>
          </a:stretch>
        </p:blipFill>
        <p:spPr>
          <a:xfrm>
            <a:off x="5009543" y="1398194"/>
            <a:ext cx="2097357" cy="2755351"/>
          </a:xfrm>
          <a:prstGeom prst="rect">
            <a:avLst/>
          </a:prstGeom>
        </p:spPr>
      </p:pic>
    </p:spTree>
    <p:extLst>
      <p:ext uri="{BB962C8B-B14F-4D97-AF65-F5344CB8AC3E}">
        <p14:creationId xmlns:p14="http://schemas.microsoft.com/office/powerpoint/2010/main" val="368421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12</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5">
            <a:extLst>
              <a:ext uri="{FF2B5EF4-FFF2-40B4-BE49-F238E27FC236}">
                <a16:creationId xmlns:a16="http://schemas.microsoft.com/office/drawing/2014/main" id="{DFDC38D8-6624-693A-03C6-62ED4FF4CD13}"/>
              </a:ext>
            </a:extLst>
          </p:cNvPr>
          <p:cNvGraphicFramePr>
            <a:graphicFrameLocks noGrp="1"/>
          </p:cNvGraphicFramePr>
          <p:nvPr>
            <p:extLst>
              <p:ext uri="{D42A27DB-BD31-4B8C-83A1-F6EECF244321}">
                <p14:modId xmlns:p14="http://schemas.microsoft.com/office/powerpoint/2010/main" val="620636548"/>
              </p:ext>
            </p:extLst>
          </p:nvPr>
        </p:nvGraphicFramePr>
        <p:xfrm>
          <a:off x="445515" y="1692311"/>
          <a:ext cx="6792532" cy="7813040"/>
        </p:xfrm>
        <a:graphic>
          <a:graphicData uri="http://schemas.openxmlformats.org/drawingml/2006/table">
            <a:tbl>
              <a:tblPr firstRow="1" bandRow="1">
                <a:tableStyleId>{F5AB1C69-6EDB-4FF4-983F-18BD219EF322}</a:tableStyleId>
              </a:tblPr>
              <a:tblGrid>
                <a:gridCol w="6792532">
                  <a:extLst>
                    <a:ext uri="{9D8B030D-6E8A-4147-A177-3AD203B41FA5}">
                      <a16:colId xmlns:a16="http://schemas.microsoft.com/office/drawing/2014/main" val="784330343"/>
                    </a:ext>
                  </a:extLst>
                </a:gridCol>
              </a:tblGrid>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they met with you recently – in the last 3 months – to specifically review and discuss what they are doing NOW to protect you? </a:t>
                      </a:r>
                      <a:r>
                        <a:rPr lang="en-US" sz="1100" b="0" kern="1200" dirty="0">
                          <a:solidFill>
                            <a:schemeClr val="tx1"/>
                          </a:solidFill>
                          <a:effectLst/>
                          <a:latin typeface="Palatino" pitchFamily="2" charset="77"/>
                          <a:ea typeface="Palatino" pitchFamily="2" charset="77"/>
                          <a:cs typeface="+mn-cs"/>
                        </a:rPr>
                        <a:t>Have they told you about new and inexpensive tools such as 2FA or advanced endpoint security to protect you from attacks that antivirus is unable to detect and prevent? If you are outsourcing your IT support, they should, at a MINIMUM, provide you with a quarterly review and report of what they’ve done – and are doing – to protect you AND to discuss new threats and areas you will need to address.</a:t>
                      </a:r>
                    </a:p>
                    <a:p>
                      <a:pPr marL="0" marR="0" lvl="0" indent="0" algn="l" defTabSz="777240" rtl="0" eaLnBrk="1" fontAlgn="auto" latinLnBrk="0" hangingPunct="1">
                        <a:lnSpc>
                          <a:spcPct val="100000"/>
                        </a:lnSpc>
                        <a:spcBef>
                          <a:spcPts val="0"/>
                        </a:spcBef>
                        <a:spcAft>
                          <a:spcPts val="0"/>
                        </a:spcAft>
                        <a:buClrTx/>
                        <a:buSzTx/>
                        <a:buFont typeface="Wingdings" pitchFamily="2" charset="2"/>
                        <a:buNone/>
                        <a:tabLst/>
                        <a:defRPr/>
                      </a:pPr>
                      <a:r>
                        <a:rPr lang="en-US" sz="600" b="0" kern="1200" dirty="0">
                          <a:solidFill>
                            <a:schemeClr val="tx1"/>
                          </a:solidFill>
                          <a:effectLst/>
                          <a:latin typeface="Palatino" pitchFamily="2" charset="77"/>
                          <a:ea typeface="Palatino" pitchFamily="2" charset="77"/>
                          <a:cs typeface="+mn-cs"/>
                        </a:rPr>
                        <a:t> </a:t>
                      </a:r>
                    </a:p>
                  </a:txBody>
                  <a:tcPr anchor="ctr">
                    <a:solidFill>
                      <a:schemeClr val="bg2"/>
                    </a:solidFill>
                  </a:tcPr>
                </a:tc>
                <a:extLst>
                  <a:ext uri="{0D108BD9-81ED-4DB2-BD59-A6C34878D82A}">
                    <a16:rowId xmlns:a16="http://schemas.microsoft.com/office/drawing/2014/main" val="1732838386"/>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Do they proactively monitor, patch and update your computer network’s critical security settings daily? Weekly? At all? Are they reviewing your firewall’s event logs for suspicious activity?</a:t>
                      </a: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r>
                        <a:rPr lang="en-US" sz="1100" kern="1200" dirty="0">
                          <a:solidFill>
                            <a:schemeClr val="dk1"/>
                          </a:solidFill>
                          <a:effectLst/>
                          <a:latin typeface="Palatino" pitchFamily="2" charset="77"/>
                          <a:ea typeface="Palatino" pitchFamily="2" charset="77"/>
                          <a:cs typeface="+mn-cs"/>
                        </a:rPr>
                        <a:t>How do you know for sure? Are they providing ANY kind of verification to you or your team?</a:t>
                      </a:r>
                      <a:r>
                        <a:rPr lang="en-US" sz="1100" dirty="0">
                          <a:effectLst/>
                          <a:latin typeface="Palatino" pitchFamily="2" charset="77"/>
                          <a:ea typeface="Palatino" pitchFamily="2" charset="77"/>
                        </a:rPr>
                        <a:t> </a:t>
                      </a:r>
                      <a:endParaRPr lang="en-US" sz="8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effectLst/>
                        <a:latin typeface="Palatino" pitchFamily="2" charset="77"/>
                        <a:ea typeface="Palatino" pitchFamily="2" charset="77"/>
                      </a:endParaRPr>
                    </a:p>
                  </a:txBody>
                  <a:tcPr anchor="ctr">
                    <a:noFill/>
                  </a:tcPr>
                </a:tc>
                <a:extLst>
                  <a:ext uri="{0D108BD9-81ED-4DB2-BD59-A6C34878D82A}">
                    <a16:rowId xmlns:a16="http://schemas.microsoft.com/office/drawing/2014/main" val="1819500413"/>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they EVER urged you to talk to your insurance company </a:t>
                      </a:r>
                      <a:r>
                        <a:rPr lang="en-US" sz="1100" kern="1200" dirty="0">
                          <a:solidFill>
                            <a:schemeClr val="dk1"/>
                          </a:solidFill>
                          <a:effectLst/>
                          <a:latin typeface="Palatino" pitchFamily="2" charset="77"/>
                          <a:ea typeface="Palatino" pitchFamily="2" charset="77"/>
                          <a:cs typeface="+mn-cs"/>
                        </a:rPr>
                        <a:t>to make sure you have the right kind of insurance to protect against fraud? Cyber-liability? MORE IMPORTANT: </a:t>
                      </a:r>
                      <a:r>
                        <a:rPr lang="en-US" sz="1100" u="sng" kern="1200" dirty="0">
                          <a:solidFill>
                            <a:schemeClr val="dk1"/>
                          </a:solidFill>
                          <a:effectLst/>
                          <a:latin typeface="Palatino" pitchFamily="2" charset="77"/>
                          <a:ea typeface="Palatino" pitchFamily="2" charset="77"/>
                          <a:cs typeface="+mn-cs"/>
                        </a:rPr>
                        <a:t>Have they reviewed your insurance policy with your agent to ensure they were implementing the cyber protections required under that policy</a:t>
                      </a:r>
                      <a:r>
                        <a:rPr lang="en-US" sz="1100" kern="1200" dirty="0">
                          <a:solidFill>
                            <a:schemeClr val="dk1"/>
                          </a:solidFill>
                          <a:effectLst/>
                          <a:latin typeface="Palatino" pitchFamily="2" charset="77"/>
                          <a:ea typeface="Palatino" pitchFamily="2" charset="77"/>
                          <a:cs typeface="+mn-cs"/>
                        </a:rPr>
                        <a:t> to avoid having a claim denied, coverage not paid? </a:t>
                      </a:r>
                    </a:p>
                    <a:p>
                      <a:pPr marL="0" marR="0" lvl="0" indent="0" algn="l" defTabSz="777240" rtl="0" eaLnBrk="1" fontAlgn="auto" latinLnBrk="0" hangingPunct="1">
                        <a:lnSpc>
                          <a:spcPct val="100000"/>
                        </a:lnSpc>
                        <a:spcBef>
                          <a:spcPts val="0"/>
                        </a:spcBef>
                        <a:spcAft>
                          <a:spcPts val="0"/>
                        </a:spcAft>
                        <a:buClrTx/>
                        <a:buSzTx/>
                        <a:buFont typeface="Wingdings" pitchFamily="2" charset="2"/>
                        <a:buNone/>
                        <a:tabLst/>
                        <a:defRPr/>
                      </a:pPr>
                      <a:endParaRPr lang="en-US" sz="600" dirty="0">
                        <a:latin typeface="Palatino" pitchFamily="2" charset="77"/>
                        <a:ea typeface="Palatino" pitchFamily="2" charset="77"/>
                      </a:endParaRPr>
                    </a:p>
                  </a:txBody>
                  <a:tcPr anchor="ctr">
                    <a:solidFill>
                      <a:schemeClr val="bg2"/>
                    </a:solidFill>
                  </a:tcPr>
                </a:tc>
                <a:extLst>
                  <a:ext uri="{0D108BD9-81ED-4DB2-BD59-A6C34878D82A}">
                    <a16:rowId xmlns:a16="http://schemas.microsoft.com/office/drawing/2014/main" val="1136365945"/>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Do THEY have adequate insurance to cover YOU</a:t>
                      </a: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if </a:t>
                      </a:r>
                      <a:r>
                        <a:rPr lang="en-US" sz="1200" b="1" u="sng"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they make a mistake</a:t>
                      </a: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and your network is compromised?</a:t>
                      </a: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r>
                        <a:rPr lang="en-US" sz="1100" kern="1200" dirty="0">
                          <a:solidFill>
                            <a:schemeClr val="dk1"/>
                          </a:solidFill>
                          <a:effectLst/>
                          <a:latin typeface="Palatino" pitchFamily="2" charset="77"/>
                          <a:ea typeface="Palatino" pitchFamily="2" charset="77"/>
                          <a:cs typeface="+mn-cs"/>
                        </a:rPr>
                        <a:t>Do you have a copy of THEIR CURRENT policy? Does it specifically cover YOU for losses and damages?</a:t>
                      </a:r>
                      <a:r>
                        <a:rPr lang="en-US" sz="1100" dirty="0">
                          <a:effectLst/>
                          <a:latin typeface="Palatino" pitchFamily="2" charset="77"/>
                          <a:ea typeface="Palatino" pitchFamily="2" charset="77"/>
                        </a:rPr>
                        <a:t> </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noFill/>
                  </a:tcPr>
                </a:tc>
                <a:extLst>
                  <a:ext uri="{0D108BD9-81ED-4DB2-BD59-A6C34878D82A}">
                    <a16:rowId xmlns:a16="http://schemas.microsoft.com/office/drawing/2014/main" val="3545582374"/>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u="sng"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u="sng"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you been fully and frankly briefed on what to do IF you get compromised</a:t>
                      </a: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a:t>
                      </a: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p>
                    <a:p>
                      <a:pPr marL="0" marR="0" lvl="0" indent="0" algn="l" defTabSz="777240" rtl="0" eaLnBrk="1" fontAlgn="auto" latinLnBrk="0" hangingPunct="1">
                        <a:lnSpc>
                          <a:spcPct val="100000"/>
                        </a:lnSpc>
                        <a:spcBef>
                          <a:spcPts val="200"/>
                        </a:spcBef>
                        <a:spcAft>
                          <a:spcPts val="0"/>
                        </a:spcAft>
                        <a:buClrTx/>
                        <a:buSzTx/>
                        <a:buFont typeface="Wingdings" pitchFamily="2" charset="2"/>
                        <a:buNone/>
                        <a:tabLst/>
                        <a:defRPr/>
                      </a:pP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r>
                        <a:rPr lang="en-US" sz="1100" kern="1200" dirty="0">
                          <a:solidFill>
                            <a:schemeClr val="dk1"/>
                          </a:solidFill>
                          <a:effectLst/>
                          <a:latin typeface="Palatino" pitchFamily="2" charset="77"/>
                          <a:ea typeface="Palatino" pitchFamily="2" charset="77"/>
                          <a:cs typeface="+mn-cs"/>
                        </a:rPr>
                        <a:t>Have they provided you with a response plan? If not, WHY?</a:t>
                      </a:r>
                      <a:r>
                        <a:rPr lang="en-US" sz="1100" dirty="0">
                          <a:effectLst/>
                          <a:latin typeface="Palatino" pitchFamily="2" charset="77"/>
                          <a:ea typeface="Palatino" pitchFamily="2" charset="77"/>
                        </a:rPr>
                        <a:t> </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tc>
                <a:extLst>
                  <a:ext uri="{0D108BD9-81ED-4DB2-BD59-A6C34878D82A}">
                    <a16:rowId xmlns:a16="http://schemas.microsoft.com/office/drawing/2014/main" val="2323249152"/>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kern="1200" dirty="0">
                        <a:solidFill>
                          <a:schemeClr val="dk1"/>
                        </a:solidFill>
                        <a:effectLst/>
                        <a:latin typeface="Palatino" pitchFamily="2" charset="77"/>
                        <a:ea typeface="Palatino" pitchFamily="2" charset="77"/>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100" kern="1200" dirty="0">
                          <a:solidFill>
                            <a:schemeClr val="dk1"/>
                          </a:solidFill>
                          <a:effectLst/>
                          <a:latin typeface="Palatino" pitchFamily="2" charset="77"/>
                          <a:ea typeface="Palatino" pitchFamily="2" charset="77"/>
                          <a:cs typeface="+mn-cs"/>
                        </a:rPr>
                        <a:t>Have they told you if they are outsourcing your support to a third-party organization? </a:t>
                      </a: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Do you know who has access to your personal computer and network?</a:t>
                      </a:r>
                      <a:r>
                        <a:rPr lang="en-US" sz="1100" kern="1200" dirty="0">
                          <a:solidFill>
                            <a:schemeClr val="dk1"/>
                          </a:solidFill>
                          <a:effectLst/>
                          <a:latin typeface="Palatino" pitchFamily="2" charset="77"/>
                          <a:ea typeface="Palatino" pitchFamily="2" charset="77"/>
                          <a:cs typeface="+mn-cs"/>
                        </a:rPr>
                        <a:t> If they are outsourcing, have they shown you what security controls they have in place to ensure a rogue technician, living in another country, would be prevented from using their free and full access to your network to do harm?</a:t>
                      </a:r>
                      <a:r>
                        <a:rPr lang="en-US" sz="1100" dirty="0">
                          <a:effectLst/>
                          <a:latin typeface="Palatino" pitchFamily="2" charset="77"/>
                          <a:ea typeface="Palatino" pitchFamily="2" charset="77"/>
                        </a:rPr>
                        <a:t> </a:t>
                      </a:r>
                    </a:p>
                    <a:p>
                      <a:pPr marL="0" marR="0" lvl="0" indent="0" algn="l" defTabSz="777240" rtl="0" eaLnBrk="1" fontAlgn="auto" latinLnBrk="0" hangingPunct="1">
                        <a:lnSpc>
                          <a:spcPct val="100000"/>
                        </a:lnSpc>
                        <a:spcBef>
                          <a:spcPts val="0"/>
                        </a:spcBef>
                        <a:spcAft>
                          <a:spcPts val="0"/>
                        </a:spcAft>
                        <a:buClrTx/>
                        <a:buSzTx/>
                        <a:buFont typeface="Wingdings" pitchFamily="2" charset="2"/>
                        <a:buNone/>
                        <a:tabLst/>
                        <a:defRPr/>
                      </a:pPr>
                      <a:endParaRPr lang="en-US" sz="600" dirty="0">
                        <a:latin typeface="Palatino" pitchFamily="2" charset="77"/>
                        <a:ea typeface="Palatino" pitchFamily="2" charset="77"/>
                      </a:endParaRPr>
                    </a:p>
                  </a:txBody>
                  <a:tcPr anchor="ctr">
                    <a:noFill/>
                  </a:tcPr>
                </a:tc>
                <a:extLst>
                  <a:ext uri="{0D108BD9-81ED-4DB2-BD59-A6C34878D82A}">
                    <a16:rowId xmlns:a16="http://schemas.microsoft.com/office/drawing/2014/main" val="2195092334"/>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they kept their technicians trained on new cybersecurity threats and technologies, rather than just winging it?</a:t>
                      </a: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r>
                        <a:rPr lang="en-US" sz="1100" kern="1200" dirty="0">
                          <a:solidFill>
                            <a:schemeClr val="dk1"/>
                          </a:solidFill>
                          <a:effectLst/>
                          <a:latin typeface="Palatino" pitchFamily="2" charset="77"/>
                          <a:ea typeface="Palatino" pitchFamily="2" charset="77"/>
                          <a:cs typeface="+mn-cs"/>
                        </a:rPr>
                        <a:t>Do they have at least ONE person on staff with CISSP (Certified Information Systems Security Professional) or CISM (Certified Information Security Manager) certification? Do they have anyone on staff experienced in conducting security risk assessments?</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tc>
                <a:extLst>
                  <a:ext uri="{0D108BD9-81ED-4DB2-BD59-A6C34878D82A}">
                    <a16:rowId xmlns:a16="http://schemas.microsoft.com/office/drawing/2014/main" val="2183795785"/>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Do they have a ransomware-proof backup system in place? </a:t>
                      </a:r>
                      <a:r>
                        <a:rPr lang="en-US" sz="1100" kern="1200" dirty="0">
                          <a:solidFill>
                            <a:schemeClr val="dk1"/>
                          </a:solidFill>
                          <a:effectLst/>
                          <a:latin typeface="Palatino" pitchFamily="2" charset="77"/>
                          <a:ea typeface="Palatino" pitchFamily="2" charset="77"/>
                          <a:cs typeface="+mn-cs"/>
                        </a:rPr>
                        <a:t>One of the reasons the WannaCry virus was so devastating was because it was designed to find, corrupt and lock BACKUP files as well. </a:t>
                      </a:r>
                      <a:r>
                        <a:rPr lang="en-US" sz="1100" u="sng" kern="1200" dirty="0">
                          <a:solidFill>
                            <a:schemeClr val="dk1"/>
                          </a:solidFill>
                          <a:effectLst/>
                          <a:latin typeface="Palatino" pitchFamily="2" charset="77"/>
                          <a:ea typeface="Palatino" pitchFamily="2" charset="77"/>
                          <a:cs typeface="+mn-cs"/>
                        </a:rPr>
                        <a:t>ASK THEM TO VERIFY THIS</a:t>
                      </a:r>
                      <a:r>
                        <a:rPr lang="en-US" sz="1100" kern="1200" dirty="0">
                          <a:solidFill>
                            <a:schemeClr val="dk1"/>
                          </a:solidFill>
                          <a:effectLst/>
                          <a:latin typeface="Palatino" pitchFamily="2" charset="77"/>
                          <a:ea typeface="Palatino" pitchFamily="2" charset="77"/>
                          <a:cs typeface="+mn-cs"/>
                        </a:rPr>
                        <a:t>. You might *think* you have it because that’s what your IT vendor is telling you.</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noFill/>
                  </a:tcPr>
                </a:tc>
                <a:extLst>
                  <a:ext uri="{0D108BD9-81ED-4DB2-BD59-A6C34878D82A}">
                    <a16:rowId xmlns:a16="http://schemas.microsoft.com/office/drawing/2014/main" val="279210063"/>
                  </a:ext>
                </a:extLst>
              </a:tr>
            </a:tbl>
          </a:graphicData>
        </a:graphic>
      </p:graphicFrame>
      <p:sp>
        <p:nvSpPr>
          <p:cNvPr id="20" name="TextBox 19">
            <a:extLst>
              <a:ext uri="{FF2B5EF4-FFF2-40B4-BE49-F238E27FC236}">
                <a16:creationId xmlns:a16="http://schemas.microsoft.com/office/drawing/2014/main" id="{77609323-A5AB-F66E-1E53-5416114F1708}"/>
              </a:ext>
            </a:extLst>
          </p:cNvPr>
          <p:cNvSpPr txBox="1"/>
          <p:nvPr/>
        </p:nvSpPr>
        <p:spPr>
          <a:xfrm>
            <a:off x="445515" y="880942"/>
            <a:ext cx="5257862" cy="523220"/>
          </a:xfrm>
          <a:prstGeom prst="rect">
            <a:avLst/>
          </a:prstGeom>
          <a:noFill/>
        </p:spPr>
        <p:txBody>
          <a:bodyPr wrap="square" rtlCol="0">
            <a:spAutoFit/>
          </a:bodyPr>
          <a:lstStyle/>
          <a:p>
            <a:r>
              <a:rPr lang="en-US" sz="1400" b="1" dirty="0">
                <a:latin typeface="Tahoma" panose="020B0604030504040204" pitchFamily="34" charset="0"/>
                <a:ea typeface="Tahoma" panose="020B0604030504040204" pitchFamily="34" charset="0"/>
                <a:cs typeface="Tahoma" panose="020B0604030504040204" pitchFamily="34" charset="0"/>
              </a:rPr>
              <a:t>If your current IT company does not score a “YES” on every point, they are NOT adequately protecting you.</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21" name="Picture 20" descr="Icon&#10;&#10;Description automatically generated">
            <a:extLst>
              <a:ext uri="{FF2B5EF4-FFF2-40B4-BE49-F238E27FC236}">
                <a16:creationId xmlns:a16="http://schemas.microsoft.com/office/drawing/2014/main" id="{EE44569C-4F8D-FB40-4CAF-C735620E32E3}"/>
              </a:ext>
            </a:extLst>
          </p:cNvPr>
          <p:cNvPicPr>
            <a:picLocks noChangeAspect="1"/>
          </p:cNvPicPr>
          <p:nvPr/>
        </p:nvPicPr>
        <p:blipFill>
          <a:blip r:embed="rId2"/>
          <a:stretch>
            <a:fillRect/>
          </a:stretch>
        </p:blipFill>
        <p:spPr>
          <a:xfrm>
            <a:off x="6081700" y="620643"/>
            <a:ext cx="937323" cy="830013"/>
          </a:xfrm>
          <a:prstGeom prst="rect">
            <a:avLst/>
          </a:prstGeom>
        </p:spPr>
      </p:pic>
    </p:spTree>
    <p:extLst>
      <p:ext uri="{BB962C8B-B14F-4D97-AF65-F5344CB8AC3E}">
        <p14:creationId xmlns:p14="http://schemas.microsoft.com/office/powerpoint/2010/main" val="308577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13</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5">
            <a:extLst>
              <a:ext uri="{FF2B5EF4-FFF2-40B4-BE49-F238E27FC236}">
                <a16:creationId xmlns:a16="http://schemas.microsoft.com/office/drawing/2014/main" id="{DFDC38D8-6624-693A-03C6-62ED4FF4CD13}"/>
              </a:ext>
            </a:extLst>
          </p:cNvPr>
          <p:cNvGraphicFramePr>
            <a:graphicFrameLocks noGrp="1"/>
          </p:cNvGraphicFramePr>
          <p:nvPr>
            <p:extLst>
              <p:ext uri="{D42A27DB-BD31-4B8C-83A1-F6EECF244321}">
                <p14:modId xmlns:p14="http://schemas.microsoft.com/office/powerpoint/2010/main" val="2906775742"/>
              </p:ext>
            </p:extLst>
          </p:nvPr>
        </p:nvGraphicFramePr>
        <p:xfrm>
          <a:off x="489933" y="656394"/>
          <a:ext cx="6792532" cy="8915400"/>
        </p:xfrm>
        <a:graphic>
          <a:graphicData uri="http://schemas.openxmlformats.org/drawingml/2006/table">
            <a:tbl>
              <a:tblPr firstRow="1" bandRow="1">
                <a:tableStyleId>{F5AB1C69-6EDB-4FF4-983F-18BD219EF322}</a:tableStyleId>
              </a:tblPr>
              <a:tblGrid>
                <a:gridCol w="6792532">
                  <a:extLst>
                    <a:ext uri="{9D8B030D-6E8A-4147-A177-3AD203B41FA5}">
                      <a16:colId xmlns:a16="http://schemas.microsoft.com/office/drawing/2014/main" val="784330343"/>
                    </a:ext>
                  </a:extLst>
                </a:gridCol>
              </a:tblGrid>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5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they put in place a WRITTEN mobile and remote device security policy and distributed it to you and your employees</a:t>
                      </a:r>
                      <a:r>
                        <a:rPr lang="en-US" sz="1100" b="0" kern="1200" dirty="0">
                          <a:solidFill>
                            <a:schemeClr val="tx1"/>
                          </a:solidFill>
                          <a:effectLst/>
                          <a:latin typeface="Palatino" pitchFamily="2" charset="77"/>
                          <a:ea typeface="Palatino" pitchFamily="2" charset="77"/>
                          <a:cs typeface="Tahoma" panose="020B0604030504040204" pitchFamily="34" charset="0"/>
                        </a:rPr>
                        <a:t>? </a:t>
                      </a:r>
                      <a:r>
                        <a:rPr lang="en-US" sz="1100" b="0" kern="1200" dirty="0">
                          <a:solidFill>
                            <a:schemeClr val="tx1"/>
                          </a:solidFill>
                          <a:effectLst/>
                          <a:latin typeface="Palatino" pitchFamily="2" charset="77"/>
                          <a:ea typeface="Palatino" pitchFamily="2" charset="77"/>
                          <a:cs typeface="+mn-cs"/>
                        </a:rPr>
                        <a:t>Is the data encrypted on these devices? Do you have a remote “kill” switch that would wipe the data from a lost or stolen device, and is that data backed up so you CAN wipe the device and not lose files?</a:t>
                      </a:r>
                      <a:r>
                        <a:rPr lang="en-US" sz="1100" b="0" dirty="0">
                          <a:solidFill>
                            <a:schemeClr val="tx1"/>
                          </a:solidFill>
                          <a:effectLst/>
                          <a:latin typeface="Palatino" pitchFamily="2" charset="77"/>
                          <a:ea typeface="Palatino" pitchFamily="2" charset="77"/>
                        </a:rPr>
                        <a:t> </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0" dirty="0">
                        <a:solidFill>
                          <a:schemeClr val="tx1"/>
                        </a:solidFill>
                        <a:latin typeface="Palatino" pitchFamily="2" charset="77"/>
                        <a:ea typeface="Palatino" pitchFamily="2" charset="77"/>
                      </a:endParaRPr>
                    </a:p>
                  </a:txBody>
                  <a:tcPr anchor="ctr">
                    <a:solidFill>
                      <a:schemeClr val="bg2"/>
                    </a:solidFill>
                  </a:tcPr>
                </a:tc>
                <a:extLst>
                  <a:ext uri="{0D108BD9-81ED-4DB2-BD59-A6C34878D82A}">
                    <a16:rowId xmlns:a16="http://schemas.microsoft.com/office/drawing/2014/main" val="1732838386"/>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5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Do they have controls in place to force your employees to use strong passwords?</a:t>
                      </a:r>
                      <a:r>
                        <a:rPr lang="en-US" sz="1100" kern="1200" dirty="0">
                          <a:solidFill>
                            <a:schemeClr val="dk1"/>
                          </a:solidFill>
                          <a:effectLst/>
                          <a:latin typeface="Palatino" pitchFamily="2" charset="77"/>
                          <a:ea typeface="Palatino" pitchFamily="2" charset="77"/>
                          <a:cs typeface="+mn-cs"/>
                        </a:rPr>
                        <a:t> Do they require a monthly password update for all employees? If an employee is fired or quits, do they have a process in place to make sure ALL passwords are changed? Can you see it?</a:t>
                      </a:r>
                      <a:r>
                        <a:rPr lang="en-US" sz="1100" dirty="0">
                          <a:effectLst/>
                          <a:latin typeface="Palatino" pitchFamily="2" charset="77"/>
                          <a:ea typeface="Palatino" pitchFamily="2" charset="77"/>
                        </a:rPr>
                        <a:t> </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noFill/>
                  </a:tcPr>
                </a:tc>
                <a:extLst>
                  <a:ext uri="{0D108BD9-81ED-4DB2-BD59-A6C34878D82A}">
                    <a16:rowId xmlns:a16="http://schemas.microsoft.com/office/drawing/2014/main" val="1819500413"/>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they talked to you about replacing your old antivirus with advanced endpoint security?</a:t>
                      </a: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r>
                        <a:rPr lang="en-US" sz="1100" kern="1200" dirty="0">
                          <a:solidFill>
                            <a:schemeClr val="dk1"/>
                          </a:solidFill>
                          <a:effectLst/>
                          <a:latin typeface="Palatino" pitchFamily="2" charset="77"/>
                          <a:ea typeface="Palatino" pitchFamily="2" charset="77"/>
                          <a:cs typeface="+mn-cs"/>
                        </a:rPr>
                        <a:t>There has been considerable talk in the IT industry that antivirus is dead, unable to prevent the sophisticated attacks we’re seeing today. </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solidFill>
                      <a:schemeClr val="bg2"/>
                    </a:solidFill>
                  </a:tcPr>
                </a:tc>
                <a:extLst>
                  <a:ext uri="{0D108BD9-81ED-4DB2-BD59-A6C34878D82A}">
                    <a16:rowId xmlns:a16="http://schemas.microsoft.com/office/drawing/2014/main" val="1136365945"/>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they discussed and/or implemented “multifactor authentication” for access to highly sensitive data? </a:t>
                      </a:r>
                      <a:r>
                        <a:rPr lang="en-US" sz="1100" kern="1200" dirty="0">
                          <a:solidFill>
                            <a:schemeClr val="dk1"/>
                          </a:solidFill>
                          <a:effectLst/>
                          <a:latin typeface="Palatino" pitchFamily="2" charset="77"/>
                          <a:ea typeface="Palatino" pitchFamily="2" charset="77"/>
                          <a:cs typeface="+mn-cs"/>
                        </a:rPr>
                        <a:t>Do you even know what that is? If not, you don’t have it.</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noFill/>
                  </a:tcPr>
                </a:tc>
                <a:extLst>
                  <a:ext uri="{0D108BD9-81ED-4DB2-BD59-A6C34878D82A}">
                    <a16:rowId xmlns:a16="http://schemas.microsoft.com/office/drawing/2014/main" val="3545582374"/>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they recommended or conducted a comprehensive risk assessment every single year?</a:t>
                      </a: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r>
                        <a:rPr lang="en-US" sz="1100" kern="1200" dirty="0">
                          <a:solidFill>
                            <a:schemeClr val="dk1"/>
                          </a:solidFill>
                          <a:effectLst/>
                          <a:latin typeface="Palatino" pitchFamily="2" charset="77"/>
                          <a:ea typeface="Palatino" pitchFamily="2" charset="77"/>
                          <a:cs typeface="+mn-cs"/>
                        </a:rPr>
                        <a:t>Many insurance policies require it to cover you in the event of a breach. If you handle sensitive data, such as medical records, credit card and financial information, Social Security numbers, etc., you may be required by law to do this</a:t>
                      </a:r>
                      <a:r>
                        <a:rPr lang="en-US" sz="1100" dirty="0">
                          <a:effectLst/>
                          <a:latin typeface="Palatino" pitchFamily="2" charset="77"/>
                          <a:ea typeface="Palatino" pitchFamily="2" charset="77"/>
                        </a:rPr>
                        <a:t> </a:t>
                      </a:r>
                      <a:r>
                        <a:rPr lang="en-US" sz="1100" kern="1200" dirty="0">
                          <a:solidFill>
                            <a:schemeClr val="dk1"/>
                          </a:solidFill>
                          <a:effectLst/>
                          <a:latin typeface="Palatino" pitchFamily="2" charset="77"/>
                          <a:ea typeface="Palatino" pitchFamily="2" charset="77"/>
                          <a:cs typeface="+mn-cs"/>
                        </a:rPr>
                        <a:t>.</a:t>
                      </a:r>
                      <a:r>
                        <a:rPr lang="en-US" sz="1100" dirty="0">
                          <a:effectLst/>
                          <a:latin typeface="Palatino" pitchFamily="2" charset="77"/>
                          <a:ea typeface="Palatino" pitchFamily="2" charset="77"/>
                        </a:rPr>
                        <a:t> </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tc>
                <a:extLst>
                  <a:ext uri="{0D108BD9-81ED-4DB2-BD59-A6C34878D82A}">
                    <a16:rowId xmlns:a16="http://schemas.microsoft.com/office/drawing/2014/main" val="2323249152"/>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they implemented web-filtering technology to prevent your employees from going to infected websites, or websites you DON’T want them accessing at work?</a:t>
                      </a: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r>
                        <a:rPr lang="en-US" sz="1100" kern="1200" dirty="0">
                          <a:solidFill>
                            <a:schemeClr val="dk1"/>
                          </a:solidFill>
                          <a:effectLst/>
                          <a:latin typeface="Palatino" pitchFamily="2" charset="77"/>
                          <a:ea typeface="Palatino" pitchFamily="2" charset="77"/>
                          <a:cs typeface="+mn-cs"/>
                        </a:rPr>
                        <a:t>Porn and adult content is still the number one thing searched for online. This can expose you to sexual harassment and child pornography lawsuits, not to mention the distraction and time wasted on YOUR payroll, with YOUR company-owned equipment</a:t>
                      </a:r>
                      <a:r>
                        <a:rPr lang="en-US" sz="1100" dirty="0">
                          <a:effectLst/>
                          <a:latin typeface="Palatino" pitchFamily="2" charset="77"/>
                          <a:ea typeface="Palatino" pitchFamily="2" charset="77"/>
                        </a:rPr>
                        <a:t> </a:t>
                      </a:r>
                      <a:r>
                        <a:rPr lang="en-US" sz="1100" kern="1200" dirty="0">
                          <a:solidFill>
                            <a:schemeClr val="dk1"/>
                          </a:solidFill>
                          <a:effectLst/>
                          <a:latin typeface="Palatino" pitchFamily="2" charset="77"/>
                          <a:ea typeface="Palatino" pitchFamily="2" charset="77"/>
                          <a:cs typeface="+mn-cs"/>
                        </a:rPr>
                        <a:t>.</a:t>
                      </a:r>
                      <a:r>
                        <a:rPr lang="en-US" sz="1100" dirty="0">
                          <a:effectLst/>
                          <a:latin typeface="Palatino" pitchFamily="2" charset="77"/>
                          <a:ea typeface="Palatino" pitchFamily="2" charset="77"/>
                        </a:rPr>
                        <a:t> </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noFill/>
                  </a:tcPr>
                </a:tc>
                <a:extLst>
                  <a:ext uri="{0D108BD9-81ED-4DB2-BD59-A6C34878D82A}">
                    <a16:rowId xmlns:a16="http://schemas.microsoft.com/office/drawing/2014/main" val="2195092334"/>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they given you and your employees ANY kind of cybersecurity awareness training?</a:t>
                      </a: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r>
                        <a:rPr lang="en-US" sz="1100" kern="1200" dirty="0">
                          <a:solidFill>
                            <a:schemeClr val="dk1"/>
                          </a:solidFill>
                          <a:effectLst/>
                          <a:latin typeface="Palatino" pitchFamily="2" charset="77"/>
                          <a:ea typeface="Palatino" pitchFamily="2" charset="77"/>
                          <a:cs typeface="+mn-cs"/>
                        </a:rPr>
                        <a:t>Have they offered to help you create an AUP (acceptable use policy)? Employees accidentally clicking on a phishing e-mail or downloading an infected file or malicious application is still the number one way cybercriminals hack into systems. Training your employees FREQUENTLY is one of the most important protections you can put in place. </a:t>
                      </a:r>
                      <a:r>
                        <a:rPr lang="en-US" sz="1100" u="sng" kern="1200" dirty="0">
                          <a:solidFill>
                            <a:schemeClr val="dk1"/>
                          </a:solidFill>
                          <a:effectLst/>
                          <a:latin typeface="Palatino" pitchFamily="2" charset="77"/>
                          <a:ea typeface="Palatino" pitchFamily="2" charset="77"/>
                          <a:cs typeface="+mn-cs"/>
                        </a:rPr>
                        <a:t>Seriously</a:t>
                      </a:r>
                      <a:r>
                        <a:rPr lang="en-US" sz="1100" kern="1200" dirty="0">
                          <a:solidFill>
                            <a:schemeClr val="dk1"/>
                          </a:solidFill>
                          <a:effectLst/>
                          <a:latin typeface="Palatino" pitchFamily="2" charset="77"/>
                          <a:ea typeface="Palatino" pitchFamily="2" charset="77"/>
                          <a:cs typeface="+mn-cs"/>
                        </a:rPr>
                        <a:t>.</a:t>
                      </a:r>
                      <a:r>
                        <a:rPr lang="en-US" sz="1100" dirty="0">
                          <a:effectLst/>
                          <a:latin typeface="Palatino" pitchFamily="2" charset="77"/>
                          <a:ea typeface="Palatino" pitchFamily="2" charset="77"/>
                        </a:rPr>
                        <a:t> </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tc>
                <a:extLst>
                  <a:ext uri="{0D108BD9-81ED-4DB2-BD59-A6C34878D82A}">
                    <a16:rowId xmlns:a16="http://schemas.microsoft.com/office/drawing/2014/main" val="2183795785"/>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Have they properly configured your e-mail system to prevent the sending/receiving of confidential or protected data?  </a:t>
                      </a:r>
                      <a:r>
                        <a:rPr lang="en-US" sz="1100" kern="1200" dirty="0">
                          <a:solidFill>
                            <a:schemeClr val="dk1"/>
                          </a:solidFill>
                          <a:effectLst/>
                          <a:latin typeface="Palatino" pitchFamily="2" charset="77"/>
                          <a:ea typeface="Palatino" pitchFamily="2" charset="77"/>
                          <a:cs typeface="+mn-cs"/>
                        </a:rPr>
                        <a:t>Properly configured e-mail systems can automatically prevent e-mails containing specified data, like Social Security numbers, from being sent or received.</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dirty="0">
                        <a:latin typeface="Palatino" pitchFamily="2" charset="77"/>
                        <a:ea typeface="Palatino" pitchFamily="2" charset="77"/>
                      </a:endParaRPr>
                    </a:p>
                  </a:txBody>
                  <a:tcPr anchor="ctr">
                    <a:noFill/>
                  </a:tcPr>
                </a:tc>
                <a:extLst>
                  <a:ext uri="{0D108BD9-81ED-4DB2-BD59-A6C34878D82A}">
                    <a16:rowId xmlns:a16="http://schemas.microsoft.com/office/drawing/2014/main" val="279210063"/>
                  </a:ext>
                </a:extLst>
              </a:tr>
              <a:tr h="441483">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6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Do they allow your employees to connect remotely using GoToMyPC, LogMeIn or TeamViewer?  </a:t>
                      </a:r>
                      <a:r>
                        <a:rPr lang="en-US" sz="1100" kern="1200" dirty="0">
                          <a:solidFill>
                            <a:schemeClr val="dk1"/>
                          </a:solidFill>
                          <a:effectLst/>
                          <a:latin typeface="Palatino" pitchFamily="2" charset="77"/>
                          <a:ea typeface="Palatino" pitchFamily="2" charset="77"/>
                          <a:cs typeface="+mn-cs"/>
                        </a:rPr>
                        <a:t>If they do, this is a sure sign to be concerned! Remote access should </a:t>
                      </a:r>
                      <a:r>
                        <a:rPr lang="en-US" sz="1100" u="sng" kern="1200" dirty="0">
                          <a:solidFill>
                            <a:schemeClr val="dk1"/>
                          </a:solidFill>
                          <a:effectLst/>
                          <a:latin typeface="Palatino" pitchFamily="2" charset="77"/>
                          <a:ea typeface="Palatino" pitchFamily="2" charset="77"/>
                          <a:cs typeface="+mn-cs"/>
                        </a:rPr>
                        <a:t>strictly</a:t>
                      </a:r>
                      <a:r>
                        <a:rPr lang="en-US" sz="1100" u="none" kern="1200" dirty="0">
                          <a:solidFill>
                            <a:schemeClr val="dk1"/>
                          </a:solidFill>
                          <a:effectLst/>
                          <a:latin typeface="Palatino" pitchFamily="2" charset="77"/>
                          <a:ea typeface="Palatino" pitchFamily="2" charset="77"/>
                          <a:cs typeface="+mn-cs"/>
                        </a:rPr>
                        <a:t> be via</a:t>
                      </a:r>
                      <a:r>
                        <a:rPr lang="en-US" sz="1100" kern="1200" dirty="0">
                          <a:solidFill>
                            <a:schemeClr val="dk1"/>
                          </a:solidFill>
                          <a:effectLst/>
                          <a:latin typeface="Palatino" pitchFamily="2" charset="77"/>
                          <a:ea typeface="Palatino" pitchFamily="2" charset="77"/>
                          <a:cs typeface="+mn-cs"/>
                        </a:rPr>
                        <a:t> a secure VPN (virtual private network).</a:t>
                      </a:r>
                      <a:r>
                        <a:rPr lang="en-US" sz="1100" dirty="0">
                          <a:effectLst/>
                          <a:latin typeface="Palatino" pitchFamily="2" charset="77"/>
                          <a:ea typeface="Palatino" pitchFamily="2" charset="77"/>
                        </a:rPr>
                        <a:t> </a:t>
                      </a:r>
                    </a:p>
                    <a:p>
                      <a:pPr marL="171450" marR="0" lvl="0" indent="-171450" algn="l" defTabSz="777240" rtl="0" eaLnBrk="1" fontAlgn="auto" latinLnBrk="0" hangingPunct="1">
                        <a:lnSpc>
                          <a:spcPct val="100000"/>
                        </a:lnSpc>
                        <a:spcBef>
                          <a:spcPts val="0"/>
                        </a:spcBef>
                        <a:spcAft>
                          <a:spcPts val="0"/>
                        </a:spcAft>
                        <a:buClrTx/>
                        <a:buSzTx/>
                        <a:buFont typeface="Wingdings" pitchFamily="2" charset="2"/>
                        <a:buChar char="q"/>
                        <a:tabLst/>
                        <a:defRPr/>
                      </a:pPr>
                      <a:endParaRPr lang="en-US" sz="500" dirty="0">
                        <a:latin typeface="Palatino" pitchFamily="2" charset="77"/>
                        <a:ea typeface="Palatino" pitchFamily="2" charset="77"/>
                      </a:endParaRPr>
                    </a:p>
                  </a:txBody>
                  <a:tcPr anchor="ctr"/>
                </a:tc>
                <a:extLst>
                  <a:ext uri="{0D108BD9-81ED-4DB2-BD59-A6C34878D82A}">
                    <a16:rowId xmlns:a16="http://schemas.microsoft.com/office/drawing/2014/main" val="3029504763"/>
                  </a:ext>
                </a:extLst>
              </a:tr>
              <a:tr h="441483">
                <a:tc>
                  <a:txBody>
                    <a:bodyPr/>
                    <a:lstStyle/>
                    <a:p>
                      <a:pPr marL="171450" lvl="0" indent="-171450">
                        <a:buFont typeface="Wingdings" pitchFamily="2" charset="2"/>
                        <a:buChar char="q"/>
                      </a:pPr>
                      <a:endParaRPr lang="en-US" sz="5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Wingdings" pitchFamily="2" charset="2"/>
                        <a:buChar char="q"/>
                      </a:pPr>
                      <a:r>
                        <a:rPr lang="en-US" sz="1200" b="1"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Do they offer, or have they at least talked to you about, dark web/deep web ID monitoring?</a:t>
                      </a:r>
                      <a:r>
                        <a:rPr lang="en-US" sz="1200" kern="1200" dirty="0">
                          <a:solidFill>
                            <a:srgbClr val="355466"/>
                          </a:solidFill>
                          <a:effectLst/>
                          <a:latin typeface="Tahoma" panose="020B0604030504040204" pitchFamily="34" charset="0"/>
                          <a:ea typeface="Tahoma" panose="020B0604030504040204" pitchFamily="34" charset="0"/>
                          <a:cs typeface="Tahoma" panose="020B0604030504040204" pitchFamily="34" charset="0"/>
                        </a:rPr>
                        <a:t> </a:t>
                      </a:r>
                      <a:r>
                        <a:rPr lang="en-US" sz="1100" kern="1200" dirty="0">
                          <a:solidFill>
                            <a:schemeClr val="dk1"/>
                          </a:solidFill>
                          <a:effectLst/>
                          <a:latin typeface="Palatino" pitchFamily="2" charset="77"/>
                          <a:ea typeface="Palatino" pitchFamily="2" charset="77"/>
                          <a:cs typeface="+mn-cs"/>
                        </a:rPr>
                        <a:t>There are new tools available that monitor cybercrime websites and data for YOUR specific credentials being sold or traded. Once detected, it notifies you immediately so you can change your password and be on high alert.</a:t>
                      </a:r>
                    </a:p>
                  </a:txBody>
                  <a:tcPr anchor="ctr">
                    <a:noFill/>
                  </a:tcPr>
                </a:tc>
                <a:extLst>
                  <a:ext uri="{0D108BD9-81ED-4DB2-BD59-A6C34878D82A}">
                    <a16:rowId xmlns:a16="http://schemas.microsoft.com/office/drawing/2014/main" val="998371948"/>
                  </a:ext>
                </a:extLst>
              </a:tr>
            </a:tbl>
          </a:graphicData>
        </a:graphic>
      </p:graphicFrame>
    </p:spTree>
    <p:extLst>
      <p:ext uri="{BB962C8B-B14F-4D97-AF65-F5344CB8AC3E}">
        <p14:creationId xmlns:p14="http://schemas.microsoft.com/office/powerpoint/2010/main" val="95933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4" y="1515510"/>
            <a:ext cx="3351846" cy="1748540"/>
          </a:xfrm>
        </p:spPr>
        <p:txBody>
          <a:bodyPr anchor="t">
            <a:noAutofit/>
          </a:bodyPr>
          <a:lstStyle/>
          <a:p>
            <a:r>
              <a:rPr lang="en-US" sz="1100" dirty="0">
                <a:latin typeface="Palatino" pitchFamily="2" charset="77"/>
                <a:ea typeface="Palatino" pitchFamily="2" charset="77"/>
              </a:rPr>
              <a:t>A  security assessment is exactly what it sounds like – it’s a process to review, evaluate and “stress test” your company’s network to uncover loopholes and vulnerabilities BEFORE a cyber-event happens. </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dirty="0">
                <a:latin typeface="Palatino" pitchFamily="2" charset="77"/>
                <a:ea typeface="Palatino" pitchFamily="2" charset="77"/>
              </a:rPr>
              <a:t> Just like a cancer screening, a good assessment can catch problems while they’re small, which means they will be a LOT less expensive to fix, less disruptive to your organization AND give you a better chance of surviving a cyber-attack. </a:t>
            </a:r>
            <a:br>
              <a:rPr lang="en-US" sz="1100" dirty="0">
                <a:latin typeface="Palatino" pitchFamily="2" charset="77"/>
                <a:ea typeface="Palatino" pitchFamily="2" charset="77"/>
              </a:rPr>
            </a:br>
            <a:endParaRPr lang="en-US" sz="1100" dirty="0">
              <a:latin typeface="Palatino" pitchFamily="2" charset="77"/>
              <a:ea typeface="Palatino" pitchFamily="2" charset="77"/>
            </a:endParaRP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14</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3306959"/>
            <a:ext cx="6703695" cy="1107996"/>
          </a:xfrm>
          <a:prstGeom prst="rect">
            <a:avLst/>
          </a:prstGeom>
          <a:noFill/>
        </p:spPr>
        <p:txBody>
          <a:bodyPr wrap="square" rtlCol="0">
            <a:spAutoFit/>
          </a:bodyPr>
          <a:lstStyle/>
          <a:p>
            <a:r>
              <a:rPr lang="en-US" sz="1100" b="1" u="sng" dirty="0">
                <a:latin typeface="Palatino" pitchFamily="2" charset="77"/>
                <a:ea typeface="Palatino" pitchFamily="2" charset="77"/>
              </a:rPr>
              <a:t>An assessment should always be done by a qualified third party</a:t>
            </a:r>
            <a:r>
              <a:rPr lang="en-US" sz="1100" dirty="0">
                <a:latin typeface="Palatino" pitchFamily="2" charset="77"/>
                <a:ea typeface="Palatino" pitchFamily="2" charset="77"/>
              </a:rPr>
              <a:t>, NOT your current IT team or company; fresh eyes see things hidden, even in plain sight, from those looking at it daily.</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You want a qualified “Sherlock Holmes” investing on YOUR behalf who is not trying to cover up inadequacies or make excuses, bringing to you a confidential report you can use before others find dirty laundry and air it in harmful ways.</a:t>
            </a: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730391"/>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A Preemptive Independent Risk Assessment:</a:t>
            </a:r>
            <a:b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b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The ONLY Way You Can Really Be Sure</a:t>
            </a:r>
          </a:p>
        </p:txBody>
      </p:sp>
      <p:sp>
        <p:nvSpPr>
          <p:cNvPr id="15" name="Title 1">
            <a:extLst>
              <a:ext uri="{FF2B5EF4-FFF2-40B4-BE49-F238E27FC236}">
                <a16:creationId xmlns:a16="http://schemas.microsoft.com/office/drawing/2014/main" id="{A024EF68-0071-0670-8616-5B8083D4B92F}"/>
              </a:ext>
            </a:extLst>
          </p:cNvPr>
          <p:cNvSpPr txBox="1">
            <a:spLocks/>
          </p:cNvSpPr>
          <p:nvPr/>
        </p:nvSpPr>
        <p:spPr>
          <a:xfrm>
            <a:off x="580849" y="5423545"/>
            <a:ext cx="4084142" cy="2988807"/>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For a limited time, we are offering to give away a Free Cybersecurity Risk Assessment to a select group of businesses. This is entirely free and without obligation. EVERYTHING WE FIND AND DISCUSS WILL BE STRICTLY CONFIDENTIAL.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This assessment will provide verification from a </a:t>
            </a:r>
            <a:r>
              <a:rPr lang="en-US" sz="1100" b="1" dirty="0">
                <a:latin typeface="Palatino" pitchFamily="2" charset="77"/>
                <a:ea typeface="Palatino" pitchFamily="2" charset="77"/>
              </a:rPr>
              <a:t>qualified third party</a:t>
            </a:r>
            <a:r>
              <a:rPr lang="en-US" sz="1100" dirty="0">
                <a:latin typeface="Palatino" pitchFamily="2" charset="77"/>
                <a:ea typeface="Palatino" pitchFamily="2" charset="77"/>
              </a:rPr>
              <a:t> on whether or not your current IT company is doing everything they should to keep your computer network not only up and running, but SAFE from cybercrime. </a:t>
            </a:r>
          </a:p>
          <a:p>
            <a:r>
              <a:rPr lang="en-US" sz="1100" dirty="0">
                <a:latin typeface="Palatino" pitchFamily="2" charset="77"/>
                <a:ea typeface="Palatino" pitchFamily="2" charset="77"/>
              </a:rPr>
              <a:t> </a:t>
            </a:r>
          </a:p>
          <a:p>
            <a:r>
              <a:rPr lang="en-US" sz="1100" b="1" u="sng" dirty="0">
                <a:latin typeface="Palatino" pitchFamily="2" charset="77"/>
                <a:ea typeface="Palatino" pitchFamily="2" charset="77"/>
              </a:rPr>
              <a:t>Here’s How It Works</a:t>
            </a:r>
            <a:r>
              <a:rPr lang="en-US" sz="1100" b="1" dirty="0">
                <a:latin typeface="Palatino" pitchFamily="2" charset="77"/>
                <a:ea typeface="Palatino" pitchFamily="2" charset="77"/>
              </a:rPr>
              <a:t>:</a:t>
            </a:r>
            <a:r>
              <a:rPr lang="en-US" sz="1100" dirty="0">
                <a:latin typeface="Palatino" pitchFamily="2" charset="77"/>
                <a:ea typeface="Palatino" pitchFamily="2" charset="77"/>
              </a:rPr>
              <a:t> At no cost or obligation, one of my lead consultants and I will come to your office and conduct a non-invasive, CONFIDENTIAL investigation of your computer network, backups and security protocols. </a:t>
            </a:r>
            <a:r>
              <a:rPr lang="en-US" sz="1100" u="sng" dirty="0">
                <a:latin typeface="Palatino" pitchFamily="2" charset="77"/>
                <a:ea typeface="Palatino" pitchFamily="2" charset="77"/>
              </a:rPr>
              <a:t>Your current IT company or guy DOES NOT NEED TO KNOW we are conducting this assessment</a:t>
            </a:r>
            <a:r>
              <a:rPr lang="en-US" sz="1100" dirty="0">
                <a:latin typeface="Palatino" pitchFamily="2" charset="77"/>
                <a:ea typeface="Palatino" pitchFamily="2" charset="77"/>
              </a:rPr>
              <a:t>. Your time investment is minimal: about one hour for the initial meeting and one hour in the second meeting to go over our Report Of Findings.</a:t>
            </a:r>
          </a:p>
        </p:txBody>
      </p:sp>
      <p:sp>
        <p:nvSpPr>
          <p:cNvPr id="16" name="Title 1">
            <a:extLst>
              <a:ext uri="{FF2B5EF4-FFF2-40B4-BE49-F238E27FC236}">
                <a16:creationId xmlns:a16="http://schemas.microsoft.com/office/drawing/2014/main" id="{FA145600-C338-EF26-634B-FEA6B08CA472}"/>
              </a:ext>
            </a:extLst>
          </p:cNvPr>
          <p:cNvSpPr txBox="1">
            <a:spLocks/>
          </p:cNvSpPr>
          <p:nvPr/>
        </p:nvSpPr>
        <p:spPr>
          <a:xfrm>
            <a:off x="580846" y="4670546"/>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Our Free Cybersecurity Risk Assessment Will Give You </a:t>
            </a:r>
            <a:b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b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The Answers You Want, The </a:t>
            </a:r>
            <a:r>
              <a:rPr lang="en-US" sz="1800" b="1" u="sng" dirty="0">
                <a:solidFill>
                  <a:srgbClr val="355466"/>
                </a:solidFill>
                <a:latin typeface="Tahoma" panose="020B0604030504040204" pitchFamily="34" charset="0"/>
                <a:ea typeface="Tahoma" panose="020B0604030504040204" pitchFamily="34" charset="0"/>
                <a:cs typeface="Tahoma" panose="020B0604030504040204" pitchFamily="34" charset="0"/>
              </a:rPr>
              <a:t>Certainty You Need</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ebsite&#10;&#10;Description automatically generated with low confidence">
            <a:extLst>
              <a:ext uri="{FF2B5EF4-FFF2-40B4-BE49-F238E27FC236}">
                <a16:creationId xmlns:a16="http://schemas.microsoft.com/office/drawing/2014/main" id="{A748A227-050E-BDEC-2FA2-4F0649595674}"/>
              </a:ext>
            </a:extLst>
          </p:cNvPr>
          <p:cNvPicPr>
            <a:picLocks noChangeAspect="1"/>
          </p:cNvPicPr>
          <p:nvPr/>
        </p:nvPicPr>
        <p:blipFill>
          <a:blip r:embed="rId2"/>
          <a:stretch>
            <a:fillRect/>
          </a:stretch>
        </p:blipFill>
        <p:spPr>
          <a:xfrm>
            <a:off x="4463512" y="1513301"/>
            <a:ext cx="2524403" cy="1633437"/>
          </a:xfrm>
          <a:prstGeom prst="rect">
            <a:avLst/>
          </a:prstGeom>
        </p:spPr>
      </p:pic>
      <p:pic>
        <p:nvPicPr>
          <p:cNvPr id="11" name="Picture 10" descr="Text&#10;&#10;Description automatically generated">
            <a:extLst>
              <a:ext uri="{FF2B5EF4-FFF2-40B4-BE49-F238E27FC236}">
                <a16:creationId xmlns:a16="http://schemas.microsoft.com/office/drawing/2014/main" id="{643D738C-EF36-AAE7-9A52-63A8986F8A5E}"/>
              </a:ext>
            </a:extLst>
          </p:cNvPr>
          <p:cNvPicPr>
            <a:picLocks noChangeAspect="1"/>
          </p:cNvPicPr>
          <p:nvPr/>
        </p:nvPicPr>
        <p:blipFill>
          <a:blip r:embed="rId3"/>
          <a:stretch>
            <a:fillRect/>
          </a:stretch>
        </p:blipFill>
        <p:spPr>
          <a:xfrm>
            <a:off x="4962342" y="5669577"/>
            <a:ext cx="2182713" cy="2529347"/>
          </a:xfrm>
          <a:prstGeom prst="rect">
            <a:avLst/>
          </a:prstGeom>
        </p:spPr>
      </p:pic>
      <p:sp>
        <p:nvSpPr>
          <p:cNvPr id="18" name="TextBox 17">
            <a:extLst>
              <a:ext uri="{FF2B5EF4-FFF2-40B4-BE49-F238E27FC236}">
                <a16:creationId xmlns:a16="http://schemas.microsoft.com/office/drawing/2014/main" id="{D8914585-819C-B423-8E91-F69FDA4B3020}"/>
              </a:ext>
            </a:extLst>
          </p:cNvPr>
          <p:cNvSpPr txBox="1"/>
          <p:nvPr/>
        </p:nvSpPr>
        <p:spPr>
          <a:xfrm>
            <a:off x="0" y="8726834"/>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rPr>
              <a:t>www.intellinet-sc.com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864-288-1114</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9066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15</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3877147"/>
            <a:ext cx="6703695" cy="1277273"/>
          </a:xfrm>
          <a:prstGeom prst="rect">
            <a:avLst/>
          </a:prstGeom>
          <a:noFill/>
        </p:spPr>
        <p:txBody>
          <a:bodyPr wrap="square" rtlCol="0">
            <a:spAutoFit/>
          </a:bodyPr>
          <a:lstStyle/>
          <a:p>
            <a:r>
              <a:rPr lang="en-US" sz="1100" b="1" dirty="0">
                <a:latin typeface="Palatino" pitchFamily="2" charset="77"/>
                <a:ea typeface="Palatino" pitchFamily="2" charset="77"/>
              </a:rPr>
              <a:t>If we DO find problems</a:t>
            </a:r>
            <a:r>
              <a:rPr lang="en-US" sz="1100" dirty="0">
                <a:latin typeface="Palatino" pitchFamily="2" charset="77"/>
                <a:ea typeface="Palatino" pitchFamily="2" charset="77"/>
              </a:rPr>
              <a:t>…overlooked security loopholes, inadequate backups, credentials that have been compromised, out-of-date firewall and antivirus software and (often) active malware…on one or more of the PCs in your office, we will propose an Action Plan to remediate the situation that you can have us implement for you if you choose. </a:t>
            </a:r>
          </a:p>
          <a:p>
            <a:r>
              <a:rPr lang="en-US" sz="1100" dirty="0">
                <a:latin typeface="Palatino" pitchFamily="2" charset="77"/>
                <a:ea typeface="Palatino" pitchFamily="2" charset="77"/>
              </a:rPr>
              <a:t> </a:t>
            </a:r>
          </a:p>
          <a:p>
            <a:r>
              <a:rPr lang="en-US" sz="1100" b="1" dirty="0">
                <a:latin typeface="Palatino" pitchFamily="2" charset="77"/>
                <a:ea typeface="Palatino" pitchFamily="2" charset="77"/>
              </a:rPr>
              <a:t>Again, I want to stress that</a:t>
            </a:r>
            <a:r>
              <a:rPr lang="en-US" sz="1100" dirty="0">
                <a:latin typeface="Palatino" pitchFamily="2" charset="77"/>
                <a:ea typeface="Palatino" pitchFamily="2" charset="77"/>
              </a:rPr>
              <a:t> </a:t>
            </a:r>
            <a:r>
              <a:rPr lang="en-US" sz="1100" b="1" dirty="0">
                <a:latin typeface="Palatino" pitchFamily="2" charset="77"/>
                <a:ea typeface="Palatino" pitchFamily="2" charset="77"/>
              </a:rPr>
              <a:t>EVERYTHING WE DISCUSS AND DISCOVER WILL BE </a:t>
            </a:r>
            <a:r>
              <a:rPr lang="en-US" sz="1100" b="1" u="sng" dirty="0">
                <a:latin typeface="Palatino" pitchFamily="2" charset="77"/>
                <a:ea typeface="Palatino" pitchFamily="2" charset="77"/>
              </a:rPr>
              <a:t>STRICTLY CONFIDENTIAL</a:t>
            </a:r>
            <a:r>
              <a:rPr lang="en-US" sz="1100" b="1" dirty="0">
                <a:latin typeface="Palatino" pitchFamily="2" charset="77"/>
                <a:ea typeface="Palatino" pitchFamily="2" charset="77"/>
              </a:rPr>
              <a:t>.</a:t>
            </a:r>
            <a:endParaRPr lang="en-US" sz="1100" dirty="0">
              <a:latin typeface="Palatino" pitchFamily="2" charset="77"/>
              <a:ea typeface="Palatino" pitchFamily="2" charset="77"/>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730391"/>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400" b="1" dirty="0">
                <a:solidFill>
                  <a:srgbClr val="355466"/>
                </a:solidFill>
                <a:latin typeface="Tahoma" panose="020B0604030504040204" pitchFamily="34" charset="0"/>
                <a:ea typeface="Tahoma" panose="020B0604030504040204" pitchFamily="34" charset="0"/>
                <a:cs typeface="Tahoma" panose="020B0604030504040204" pitchFamily="34" charset="0"/>
              </a:rPr>
              <a:t>When This Risk Assessment IS Complete, You Will Know:</a:t>
            </a:r>
          </a:p>
        </p:txBody>
      </p:sp>
      <p:sp>
        <p:nvSpPr>
          <p:cNvPr id="15" name="Title 1">
            <a:extLst>
              <a:ext uri="{FF2B5EF4-FFF2-40B4-BE49-F238E27FC236}">
                <a16:creationId xmlns:a16="http://schemas.microsoft.com/office/drawing/2014/main" id="{A024EF68-0071-0670-8616-5B8083D4B92F}"/>
              </a:ext>
            </a:extLst>
          </p:cNvPr>
          <p:cNvSpPr txBox="1">
            <a:spLocks/>
          </p:cNvSpPr>
          <p:nvPr/>
        </p:nvSpPr>
        <p:spPr>
          <a:xfrm>
            <a:off x="580849" y="5715691"/>
            <a:ext cx="4533592" cy="2988807"/>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Frankly, we want the opportunity to be your IT company. We know we are the most competent, responsive and trusted IT services provider to small businesses in The Upstate</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However, I also realize </a:t>
            </a:r>
            <a:r>
              <a:rPr lang="en-US" sz="1100" b="1" dirty="0">
                <a:latin typeface="Palatino" pitchFamily="2" charset="77"/>
                <a:ea typeface="Palatino" pitchFamily="2" charset="77"/>
              </a:rPr>
              <a:t>there’s a good chance you’ve been burned, disappointed and frustrated by the</a:t>
            </a:r>
            <a:r>
              <a:rPr lang="en-US" sz="1100" dirty="0">
                <a:latin typeface="Palatino" pitchFamily="2" charset="77"/>
                <a:ea typeface="Palatino" pitchFamily="2" charset="77"/>
              </a:rPr>
              <a:t> </a:t>
            </a:r>
            <a:r>
              <a:rPr lang="en-US" sz="1100" b="1" dirty="0">
                <a:latin typeface="Palatino" pitchFamily="2" charset="77"/>
                <a:ea typeface="Palatino" pitchFamily="2" charset="77"/>
              </a:rPr>
              <a:t>complete lack of service and the questionable advice</a:t>
            </a:r>
            <a:r>
              <a:rPr lang="en-US" sz="1100" dirty="0">
                <a:latin typeface="Palatino" pitchFamily="2" charset="77"/>
                <a:ea typeface="Palatino" pitchFamily="2" charset="77"/>
              </a:rPr>
              <a:t> you’ve gotten from other IT companies in the past. In fact, you might be so fed up and disgusted with being “sold” and underserved that you don’t trust anyone. </a:t>
            </a:r>
            <a:r>
              <a:rPr lang="en-US" sz="1100" i="1" dirty="0">
                <a:latin typeface="Palatino" pitchFamily="2" charset="77"/>
                <a:ea typeface="Palatino" pitchFamily="2" charset="77"/>
              </a:rPr>
              <a:t>I don’t blame you</a:t>
            </a:r>
            <a:r>
              <a:rPr lang="en-US" sz="1100" dirty="0">
                <a:latin typeface="Palatino" pitchFamily="2" charset="77"/>
                <a:ea typeface="Palatino" pitchFamily="2" charset="77"/>
              </a:rPr>
              <a:t>.</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That’s why this assessment is completely and entirely free. Let us earn your trust by demonstrating our expertise. While we would love the opportunity to be your IT company, we will come in with no expectations and only look to provide you with fact-based information so you can make a quality, informed decision – and we’ll ONLY discuss the option of becoming your IT company if the information we share makes sense and you want to move forward. No hard sell. No gimmicks and no tricks.</a:t>
            </a:r>
          </a:p>
        </p:txBody>
      </p:sp>
      <p:sp>
        <p:nvSpPr>
          <p:cNvPr id="16" name="Title 1">
            <a:extLst>
              <a:ext uri="{FF2B5EF4-FFF2-40B4-BE49-F238E27FC236}">
                <a16:creationId xmlns:a16="http://schemas.microsoft.com/office/drawing/2014/main" id="{FA145600-C338-EF26-634B-FEA6B08CA472}"/>
              </a:ext>
            </a:extLst>
          </p:cNvPr>
          <p:cNvSpPr txBox="1">
            <a:spLocks/>
          </p:cNvSpPr>
          <p:nvPr/>
        </p:nvSpPr>
        <p:spPr>
          <a:xfrm>
            <a:off x="580846" y="5275241"/>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Why Free?</a:t>
            </a: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643D738C-EF36-AAE7-9A52-63A8986F8A5E}"/>
              </a:ext>
            </a:extLst>
          </p:cNvPr>
          <p:cNvPicPr>
            <a:picLocks noChangeAspect="1"/>
          </p:cNvPicPr>
          <p:nvPr/>
        </p:nvPicPr>
        <p:blipFill>
          <a:blip r:embed="rId2"/>
          <a:stretch>
            <a:fillRect/>
          </a:stretch>
        </p:blipFill>
        <p:spPr>
          <a:xfrm>
            <a:off x="5442764" y="5957022"/>
            <a:ext cx="1702291" cy="2226662"/>
          </a:xfrm>
          <a:prstGeom prst="rect">
            <a:avLst/>
          </a:prstGeom>
        </p:spPr>
      </p:pic>
      <p:sp>
        <p:nvSpPr>
          <p:cNvPr id="18" name="TextBox 17">
            <a:extLst>
              <a:ext uri="{FF2B5EF4-FFF2-40B4-BE49-F238E27FC236}">
                <a16:creationId xmlns:a16="http://schemas.microsoft.com/office/drawing/2014/main" id="{D8914585-819C-B423-8E91-F69FDA4B3020}"/>
              </a:ext>
            </a:extLst>
          </p:cNvPr>
          <p:cNvSpPr txBox="1"/>
          <p:nvPr/>
        </p:nvSpPr>
        <p:spPr>
          <a:xfrm>
            <a:off x="0" y="8726834"/>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rPr>
              <a:t>www.intellinet-sc.com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864-288-1114</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sp>
        <p:nvSpPr>
          <p:cNvPr id="20" name="Title 1">
            <a:extLst>
              <a:ext uri="{FF2B5EF4-FFF2-40B4-BE49-F238E27FC236}">
                <a16:creationId xmlns:a16="http://schemas.microsoft.com/office/drawing/2014/main" id="{3D229392-7466-DEEE-AFEF-B1E9CAF16418}"/>
              </a:ext>
            </a:extLst>
          </p:cNvPr>
          <p:cNvSpPr txBox="1">
            <a:spLocks/>
          </p:cNvSpPr>
          <p:nvPr/>
        </p:nvSpPr>
        <p:spPr>
          <a:xfrm>
            <a:off x="534351" y="1115878"/>
            <a:ext cx="6703695" cy="686574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71450" lvl="0" indent="-171450">
              <a:spcAft>
                <a:spcPts val="600"/>
              </a:spcAft>
              <a:buClr>
                <a:srgbClr val="355466"/>
              </a:buClr>
              <a:buFont typeface="Wingdings" pitchFamily="2" charset="2"/>
              <a:buChar char="ü"/>
            </a:pPr>
            <a:r>
              <a:rPr lang="en-US" sz="1100" b="1" dirty="0">
                <a:latin typeface="Palatino" pitchFamily="2" charset="77"/>
                <a:ea typeface="Palatino" pitchFamily="2" charset="77"/>
              </a:rPr>
              <a:t>If</a:t>
            </a:r>
            <a:r>
              <a:rPr lang="en-US" sz="1100" dirty="0">
                <a:latin typeface="Palatino" pitchFamily="2" charset="77"/>
                <a:ea typeface="Palatino" pitchFamily="2" charset="77"/>
              </a:rPr>
              <a:t> </a:t>
            </a:r>
            <a:r>
              <a:rPr lang="en-US" sz="1100" b="1" dirty="0">
                <a:latin typeface="Palatino" pitchFamily="2" charset="77"/>
                <a:ea typeface="Palatino" pitchFamily="2" charset="77"/>
              </a:rPr>
              <a:t>you and your employees’ login credentials are being sold on the dark web.</a:t>
            </a:r>
            <a:r>
              <a:rPr lang="en-US" sz="1100" dirty="0">
                <a:latin typeface="Palatino" pitchFamily="2" charset="77"/>
                <a:ea typeface="Palatino" pitchFamily="2" charset="77"/>
              </a:rPr>
              <a:t> We will run a scan on your company, right in front of you, in the privacy of your office if you prefer (results will NOT be e-mailed or otherwise shared with anyone but you). It’s RARE that we don’t find compromised credentials – and I can guarantee what we find will shock and alarm you.</a:t>
            </a:r>
          </a:p>
          <a:p>
            <a:pPr marL="171450" lvl="0" indent="-171450">
              <a:spcAft>
                <a:spcPts val="600"/>
              </a:spcAft>
              <a:buClr>
                <a:srgbClr val="355466"/>
              </a:buClr>
              <a:buFont typeface="Wingdings" pitchFamily="2" charset="2"/>
              <a:buChar char="ü"/>
            </a:pPr>
            <a:r>
              <a:rPr lang="en-US" sz="1100" dirty="0">
                <a:latin typeface="Palatino" pitchFamily="2" charset="77"/>
                <a:ea typeface="Palatino" pitchFamily="2" charset="77"/>
              </a:rPr>
              <a:t>If your IT systems and data are </a:t>
            </a:r>
            <a:r>
              <a:rPr lang="en-US" sz="1100" b="1" u="sng" dirty="0">
                <a:latin typeface="Palatino" pitchFamily="2" charset="77"/>
                <a:ea typeface="Palatino" pitchFamily="2" charset="77"/>
              </a:rPr>
              <a:t>truly secured</a:t>
            </a:r>
            <a:r>
              <a:rPr lang="en-US" sz="1100" dirty="0">
                <a:latin typeface="Palatino" pitchFamily="2" charset="77"/>
                <a:ea typeface="Palatino" pitchFamily="2" charset="77"/>
              </a:rPr>
              <a:t> from hackers, cybercriminals, viruses, worms and even sabotage by rogue employees. </a:t>
            </a:r>
          </a:p>
          <a:p>
            <a:pPr marL="171450" lvl="0" indent="-171450">
              <a:spcAft>
                <a:spcPts val="600"/>
              </a:spcAft>
              <a:buClr>
                <a:srgbClr val="355466"/>
              </a:buClr>
              <a:buFont typeface="Wingdings" pitchFamily="2" charset="2"/>
              <a:buChar char="ü"/>
            </a:pPr>
            <a:r>
              <a:rPr lang="en-US" sz="1100" dirty="0">
                <a:latin typeface="Palatino" pitchFamily="2" charset="77"/>
                <a:ea typeface="Palatino" pitchFamily="2" charset="77"/>
              </a:rPr>
              <a:t>If your </a:t>
            </a:r>
            <a:r>
              <a:rPr lang="en-US" sz="1100" b="1" dirty="0">
                <a:latin typeface="Palatino" pitchFamily="2" charset="77"/>
                <a:ea typeface="Palatino" pitchFamily="2" charset="77"/>
              </a:rPr>
              <a:t>current backup would allow you to be back up and running again </a:t>
            </a:r>
            <a:r>
              <a:rPr lang="en-US" sz="1100" b="1" u="sng" dirty="0">
                <a:latin typeface="Palatino" pitchFamily="2" charset="77"/>
                <a:ea typeface="Palatino" pitchFamily="2" charset="77"/>
              </a:rPr>
              <a:t>fast</a:t>
            </a:r>
            <a:r>
              <a:rPr lang="en-US" sz="1100" dirty="0">
                <a:latin typeface="Palatino" pitchFamily="2" charset="77"/>
                <a:ea typeface="Palatino" pitchFamily="2" charset="77"/>
              </a:rPr>
              <a:t> if ransomware locked all your files. </a:t>
            </a:r>
            <a:r>
              <a:rPr lang="en-US" sz="1100" i="1" dirty="0">
                <a:latin typeface="Palatino" pitchFamily="2" charset="77"/>
                <a:ea typeface="Palatino" pitchFamily="2" charset="77"/>
              </a:rPr>
              <a:t>In 99% of the computer networks we’ve reviewed over the years, the owners were shocked to learn the backup they had would NOT survive a ransomware attack</a:t>
            </a:r>
            <a:r>
              <a:rPr lang="en-US" sz="1100" dirty="0">
                <a:latin typeface="Palatino" pitchFamily="2" charset="77"/>
                <a:ea typeface="Palatino" pitchFamily="2" charset="77"/>
              </a:rPr>
              <a:t>. </a:t>
            </a:r>
          </a:p>
          <a:p>
            <a:pPr marL="171450" lvl="0" indent="-171450">
              <a:spcAft>
                <a:spcPts val="600"/>
              </a:spcAft>
              <a:buClr>
                <a:srgbClr val="355466"/>
              </a:buClr>
              <a:buFont typeface="Wingdings" pitchFamily="2" charset="2"/>
              <a:buChar char="ü"/>
            </a:pPr>
            <a:r>
              <a:rPr lang="en-US" sz="1100" dirty="0">
                <a:latin typeface="Palatino" pitchFamily="2" charset="77"/>
                <a:ea typeface="Palatino" pitchFamily="2" charset="77"/>
              </a:rPr>
              <a:t>If employees truly know how to spot a phishing e-mail. We will actually put them to the test. </a:t>
            </a:r>
            <a:r>
              <a:rPr lang="en-US" sz="1100" i="1" dirty="0">
                <a:latin typeface="Palatino" pitchFamily="2" charset="77"/>
                <a:ea typeface="Palatino" pitchFamily="2" charset="77"/>
              </a:rPr>
              <a:t>We’ve never seen a company pass 100%. </a:t>
            </a:r>
            <a:r>
              <a:rPr lang="en-US" sz="1100" dirty="0">
                <a:latin typeface="Palatino" pitchFamily="2" charset="77"/>
                <a:ea typeface="Palatino" pitchFamily="2" charset="77"/>
              </a:rPr>
              <a:t>Not once.</a:t>
            </a:r>
          </a:p>
          <a:p>
            <a:pPr marL="171450" lvl="0" indent="-171450">
              <a:spcAft>
                <a:spcPts val="600"/>
              </a:spcAft>
              <a:buClr>
                <a:srgbClr val="355466"/>
              </a:buClr>
              <a:buFont typeface="Wingdings" pitchFamily="2" charset="2"/>
              <a:buChar char="ü"/>
            </a:pPr>
            <a:r>
              <a:rPr lang="en-US" sz="1100" dirty="0">
                <a:latin typeface="Palatino" pitchFamily="2" charset="77"/>
                <a:ea typeface="Palatino" pitchFamily="2" charset="77"/>
              </a:rPr>
              <a:t>If your IT systems, backups are in sync with compliance requirements for HIPAA, GLBA and SOX, and using best practices to ensure…</a:t>
            </a:r>
            <a:endParaRPr lang="en-US" sz="1100" dirty="0">
              <a:solidFill>
                <a:srgbClr val="FF0000"/>
              </a:solidFill>
              <a:latin typeface="Palatino" pitchFamily="2" charset="77"/>
              <a:ea typeface="Palatino" pitchFamily="2" charset="77"/>
            </a:endParaRPr>
          </a:p>
        </p:txBody>
      </p:sp>
    </p:spTree>
    <p:extLst>
      <p:ext uri="{BB962C8B-B14F-4D97-AF65-F5344CB8AC3E}">
        <p14:creationId xmlns:p14="http://schemas.microsoft.com/office/powerpoint/2010/main" val="407084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16</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1481428"/>
            <a:ext cx="6791373" cy="2462213"/>
          </a:xfrm>
          <a:prstGeom prst="rect">
            <a:avLst/>
          </a:prstGeom>
          <a:noFill/>
        </p:spPr>
        <p:txBody>
          <a:bodyPr wrap="square" rtlCol="0">
            <a:spAutoFit/>
          </a:bodyPr>
          <a:lstStyle/>
          <a:p>
            <a:r>
              <a:rPr lang="en-US" sz="1100" dirty="0">
                <a:latin typeface="Palatino" pitchFamily="2" charset="77"/>
                <a:ea typeface="Palatino" pitchFamily="2" charset="77"/>
              </a:rPr>
              <a:t>I know you are </a:t>
            </a:r>
            <a:r>
              <a:rPr lang="en-US" sz="1100" i="1" dirty="0">
                <a:latin typeface="Palatino" pitchFamily="2" charset="77"/>
                <a:ea typeface="Palatino" pitchFamily="2" charset="77"/>
              </a:rPr>
              <a:t>extremely</a:t>
            </a:r>
            <a:r>
              <a:rPr lang="en-US" sz="1100" dirty="0">
                <a:latin typeface="Palatino" pitchFamily="2" charset="77"/>
                <a:ea typeface="Palatino" pitchFamily="2" charset="77"/>
              </a:rPr>
              <a:t> </a:t>
            </a:r>
            <a:r>
              <a:rPr lang="en-US" sz="1100" i="1" dirty="0">
                <a:latin typeface="Palatino" pitchFamily="2" charset="77"/>
                <a:ea typeface="Palatino" pitchFamily="2" charset="77"/>
              </a:rPr>
              <a:t>busy</a:t>
            </a:r>
            <a:r>
              <a:rPr lang="en-US" sz="1100" dirty="0">
                <a:latin typeface="Palatino" pitchFamily="2" charset="77"/>
                <a:ea typeface="Palatino" pitchFamily="2" charset="77"/>
              </a:rPr>
              <a:t> and there is enormous temptation to discard this, shrug it off, worry about it “later” or dismiss it altogether. That is, undoubtedly, the easy choice…but the easy choice is rarely the RIGHT choice.</a:t>
            </a:r>
            <a:r>
              <a:rPr lang="en-US" sz="1100" b="1" dirty="0">
                <a:latin typeface="Palatino" pitchFamily="2" charset="77"/>
                <a:ea typeface="Palatino" pitchFamily="2" charset="77"/>
              </a:rPr>
              <a:t> </a:t>
            </a:r>
            <a:r>
              <a:rPr lang="en-US" sz="1100" b="1" u="sng" dirty="0">
                <a:latin typeface="Palatino" pitchFamily="2" charset="77"/>
                <a:ea typeface="Palatino" pitchFamily="2" charset="77"/>
              </a:rPr>
              <a:t>This I can guarantee</a:t>
            </a:r>
            <a:r>
              <a:rPr lang="en-US" sz="1100" b="1" dirty="0">
                <a:latin typeface="Palatino" pitchFamily="2" charset="77"/>
                <a:ea typeface="Palatino" pitchFamily="2" charset="77"/>
              </a:rPr>
              <a:t>:</a:t>
            </a:r>
            <a:r>
              <a:rPr lang="en-US" sz="1100" dirty="0">
                <a:latin typeface="Palatino" pitchFamily="2" charset="77"/>
                <a:ea typeface="Palatino" pitchFamily="2" charset="77"/>
              </a:rPr>
              <a:t> At some point, you WILL HAVE TO DEAL WITH A CYBERSECURITY EVENT.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Hopefully you’ll be brilliantly prepared for it and experience only a minor inconvenience at most. But if you wait and do NOTHING, I can practically guarantee there will be a far more costly, disruptive and devastating attack that will happen to your business.</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You’ve spent a lifetime working hard to get where you are today. Don’t let some lowlife thief operating outside the law in another country get away with taking that from you. And certainly don’t “hope” your IT guy has you covered. </a:t>
            </a:r>
          </a:p>
          <a:p>
            <a:r>
              <a:rPr lang="en-US" sz="1100" dirty="0">
                <a:latin typeface="Palatino" pitchFamily="2" charset="77"/>
                <a:ea typeface="Palatino" pitchFamily="2" charset="77"/>
              </a:rPr>
              <a:t> </a:t>
            </a:r>
          </a:p>
          <a:p>
            <a:r>
              <a:rPr lang="en-US" sz="1100" b="1" u="sng" dirty="0">
                <a:latin typeface="Palatino" pitchFamily="2" charset="77"/>
                <a:ea typeface="Palatino" pitchFamily="2" charset="77"/>
              </a:rPr>
              <a:t>Get the facts and be certain you are protected</a:t>
            </a:r>
            <a:r>
              <a:rPr lang="en-US" sz="1100" b="1" dirty="0">
                <a:latin typeface="Palatino" pitchFamily="2" charset="77"/>
                <a:ea typeface="Palatino" pitchFamily="2" charset="77"/>
              </a:rPr>
              <a:t>.</a:t>
            </a:r>
            <a:r>
              <a:rPr lang="en-US" sz="1100" dirty="0">
                <a:latin typeface="Palatino" pitchFamily="2" charset="77"/>
                <a:ea typeface="Palatino" pitchFamily="2" charset="77"/>
              </a:rPr>
              <a:t> </a:t>
            </a: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730391"/>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Please…Do NOT Just Shrug This Off </a:t>
            </a:r>
          </a:p>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(What To Do Now)</a:t>
            </a: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3B5A8AB-D374-3CD0-66FD-AB515D406B67}"/>
              </a:ext>
            </a:extLst>
          </p:cNvPr>
          <p:cNvSpPr txBox="1"/>
          <p:nvPr/>
        </p:nvSpPr>
        <p:spPr>
          <a:xfrm>
            <a:off x="534351" y="6469349"/>
            <a:ext cx="6791373" cy="3308598"/>
          </a:xfrm>
          <a:prstGeom prst="rect">
            <a:avLst/>
          </a:prstGeom>
          <a:noFill/>
        </p:spPr>
        <p:txBody>
          <a:bodyPr wrap="square" rtlCol="0">
            <a:spAutoFit/>
          </a:bodyPr>
          <a:lstStyle/>
          <a:p>
            <a:r>
              <a:rPr lang="en-US" sz="1100" dirty="0">
                <a:latin typeface="Palatino" pitchFamily="2" charset="77"/>
                <a:ea typeface="Palatino" pitchFamily="2" charset="77"/>
              </a:rPr>
              <a:t>Dedicated to serving you,</a:t>
            </a:r>
          </a:p>
          <a:p>
            <a:endParaRPr lang="en-US" sz="900" dirty="0">
              <a:latin typeface="Palatino" pitchFamily="2" charset="77"/>
              <a:ea typeface="Palatino" pitchFamily="2" charset="77"/>
            </a:endParaRPr>
          </a:p>
          <a:p>
            <a:r>
              <a:rPr lang="en-US" sz="1100" dirty="0">
                <a:latin typeface="Palatino" pitchFamily="2" charset="77"/>
                <a:ea typeface="Palatino" pitchFamily="2" charset="77"/>
              </a:rPr>
              <a:t>Derek Davis</a:t>
            </a:r>
          </a:p>
          <a:p>
            <a:r>
              <a:rPr lang="en-US" sz="1100" dirty="0">
                <a:latin typeface="Palatino" pitchFamily="2" charset="77"/>
                <a:ea typeface="Palatino" pitchFamily="2" charset="77"/>
              </a:rPr>
              <a:t>www.intellinet-sc.com</a:t>
            </a:r>
          </a:p>
          <a:p>
            <a:r>
              <a:rPr lang="en-US" sz="1100" dirty="0">
                <a:latin typeface="Palatino" pitchFamily="2" charset="77"/>
                <a:ea typeface="Palatino" pitchFamily="2" charset="77"/>
              </a:rPr>
              <a:t>E-mail: derek@intellinet-sc.com </a:t>
            </a:r>
          </a:p>
          <a:p>
            <a:r>
              <a:rPr lang="en-US" sz="1100" dirty="0">
                <a:latin typeface="Palatino" pitchFamily="2" charset="77"/>
                <a:ea typeface="Palatino" pitchFamily="2" charset="77"/>
              </a:rPr>
              <a:t>Direct: 864-241-5401</a:t>
            </a:r>
          </a:p>
          <a:p>
            <a:endParaRPr lang="en-US" sz="900" dirty="0">
              <a:latin typeface="Palatino" pitchFamily="2" charset="77"/>
              <a:ea typeface="Palatino" pitchFamily="2" charset="77"/>
            </a:endParaRPr>
          </a:p>
          <a:p>
            <a:r>
              <a:rPr lang="en-US" sz="1100" b="1" dirty="0">
                <a:latin typeface="Palatino" pitchFamily="2" charset="77"/>
                <a:ea typeface="Palatino" pitchFamily="2" charset="77"/>
              </a:rPr>
              <a:t>P.S.</a:t>
            </a:r>
            <a:r>
              <a:rPr lang="en-US" sz="1100" dirty="0">
                <a:latin typeface="Palatino" pitchFamily="2" charset="77"/>
                <a:ea typeface="Palatino" pitchFamily="2" charset="77"/>
              </a:rPr>
              <a:t> – When I talked to other IT professionals like myself and the CEOs who have been hacked or compromised, almost all of them told me they thought their IT guy “had things covered.” </a:t>
            </a:r>
          </a:p>
          <a:p>
            <a:endParaRPr lang="en-US" sz="900" dirty="0">
              <a:latin typeface="Palatino" pitchFamily="2" charset="77"/>
              <a:ea typeface="Palatino" pitchFamily="2" charset="77"/>
            </a:endParaRPr>
          </a:p>
          <a:p>
            <a:r>
              <a:rPr lang="en-US" sz="1100" dirty="0">
                <a:latin typeface="Palatino" pitchFamily="2" charset="77"/>
                <a:ea typeface="Palatino" pitchFamily="2" charset="77"/>
              </a:rPr>
              <a:t>I’m also very connected with other IT firms across the country to “talk shop” and can tell you most IT guys have never had to deal with the enormity and severity of attacks happening in the last few months. That’s why it’s VERY likely your IT guy does NOT have you “covered” and you need a preemptive, independent risk assessment like the one I’m offering in this letter.</a:t>
            </a:r>
          </a:p>
          <a:p>
            <a:endParaRPr lang="en-US" sz="900" dirty="0">
              <a:latin typeface="Palatino" pitchFamily="2" charset="77"/>
              <a:ea typeface="Palatino" pitchFamily="2" charset="77"/>
            </a:endParaRPr>
          </a:p>
          <a:p>
            <a:r>
              <a:rPr lang="en-US" sz="1100" dirty="0">
                <a:latin typeface="Palatino" pitchFamily="2" charset="77"/>
                <a:ea typeface="Palatino" pitchFamily="2" charset="77"/>
              </a:rPr>
              <a:t>As a CEO myself, I understand that you have to delegate and trust, at some level, that your employees and vendors are doing the right thing – but it never hurts to validate that they are. Remember, it’s YOUR reputation, YOUR money, YOUR business that’s on the line. THEIR mistake is YOUR nightmare. </a:t>
            </a:r>
            <a:br>
              <a:rPr lang="en-US" sz="1100" b="1" dirty="0">
                <a:latin typeface="Palatino" pitchFamily="2" charset="77"/>
                <a:ea typeface="Palatino" pitchFamily="2" charset="77"/>
              </a:rPr>
            </a:br>
            <a:endParaRPr lang="en-US" sz="1100" dirty="0">
              <a:latin typeface="Palatino" pitchFamily="2" charset="77"/>
              <a:ea typeface="Palatino" pitchFamily="2" charset="77"/>
            </a:endParaRPr>
          </a:p>
        </p:txBody>
      </p:sp>
      <p:sp>
        <p:nvSpPr>
          <p:cNvPr id="32" name="Rectangle 31">
            <a:extLst>
              <a:ext uri="{FF2B5EF4-FFF2-40B4-BE49-F238E27FC236}">
                <a16:creationId xmlns:a16="http://schemas.microsoft.com/office/drawing/2014/main" id="{1092E40C-EE54-0C9B-5704-9EAD75044CEA}"/>
              </a:ext>
            </a:extLst>
          </p:cNvPr>
          <p:cNvSpPr/>
          <p:nvPr/>
        </p:nvSpPr>
        <p:spPr>
          <a:xfrm>
            <a:off x="1413148" y="5136702"/>
            <a:ext cx="5793902" cy="99920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3992963-596B-CDDC-B64A-39BB0C32CFDA}"/>
              </a:ext>
            </a:extLst>
          </p:cNvPr>
          <p:cNvSpPr txBox="1"/>
          <p:nvPr/>
        </p:nvSpPr>
        <p:spPr>
          <a:xfrm>
            <a:off x="2301364" y="5229690"/>
            <a:ext cx="4936681" cy="830997"/>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latin typeface="Tahoma" panose="020B0604030504040204" pitchFamily="34" charset="0"/>
                <a:ea typeface="Tahoma" panose="020B0604030504040204" pitchFamily="34" charset="0"/>
                <a:cs typeface="Tahoma" panose="020B0604030504040204" pitchFamily="34" charset="0"/>
              </a:rPr>
              <a:t>www.intellinet-sc.com</a:t>
            </a:r>
            <a:r>
              <a:rPr lang="en-US" sz="1600" dirty="0">
                <a:latin typeface="Tahoma" panose="020B0604030504040204" pitchFamily="34" charset="0"/>
                <a:ea typeface="Tahoma" panose="020B0604030504040204" pitchFamily="34" charset="0"/>
                <a:cs typeface="Tahoma" panose="020B0604030504040204" pitchFamily="34" charset="0"/>
              </a:rPr>
              <a:t>. Or feel free to also reach out to me directly at </a:t>
            </a:r>
            <a:r>
              <a:rPr lang="en-US" sz="1600" b="1" dirty="0">
                <a:latin typeface="Tahoma" panose="020B0604030504040204" pitchFamily="34" charset="0"/>
                <a:ea typeface="Tahoma" panose="020B0604030504040204" pitchFamily="34" charset="0"/>
                <a:cs typeface="Tahoma" panose="020B0604030504040204" pitchFamily="34" charset="0"/>
              </a:rPr>
              <a:t>864-241-5401.  </a:t>
            </a:r>
            <a:r>
              <a:rPr lang="en-US" sz="1600" dirty="0">
                <a:latin typeface="Tahoma" panose="020B0604030504040204" pitchFamily="34" charset="0"/>
                <a:ea typeface="Tahoma" panose="020B0604030504040204" pitchFamily="34" charset="0"/>
                <a:cs typeface="Tahoma" panose="020B0604030504040204" pitchFamily="34" charset="0"/>
              </a:rPr>
              <a:t>Our office number is 864-288-1114.</a:t>
            </a:r>
            <a:r>
              <a:rPr lang="en-US" sz="1600" b="1" dirty="0">
                <a:latin typeface="Tahoma" panose="020B0604030504040204" pitchFamily="34" charset="0"/>
                <a:ea typeface="Tahoma" panose="020B0604030504040204" pitchFamily="34" charset="0"/>
                <a:cs typeface="Tahoma" panose="020B0604030504040204" pitchFamily="34" charset="0"/>
              </a:rPr>
              <a:t> </a:t>
            </a:r>
            <a:endPar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4DA216A3-DD60-5807-5272-9E8E520D929A}"/>
              </a:ext>
            </a:extLst>
          </p:cNvPr>
          <p:cNvSpPr txBox="1"/>
          <p:nvPr/>
        </p:nvSpPr>
        <p:spPr>
          <a:xfrm>
            <a:off x="490000" y="4079051"/>
            <a:ext cx="6835724" cy="861774"/>
          </a:xfrm>
          <a:prstGeom prst="rect">
            <a:avLst/>
          </a:prstGeom>
          <a:noFill/>
        </p:spPr>
        <p:txBody>
          <a:bodyPr wrap="square" rtlCol="0" anchor="ctr">
            <a:spAutoFit/>
          </a:bodyPr>
          <a:lstStyle/>
          <a:p>
            <a:pPr algn="ctr"/>
            <a:endParaRPr lang="en-US" sz="100" b="1" dirty="0">
              <a:solidFill>
                <a:srgbClr val="355466"/>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dirty="0">
                <a:latin typeface="Tahoma" panose="020B0604030504040204" pitchFamily="34" charset="0"/>
                <a:ea typeface="Tahoma" panose="020B0604030504040204" pitchFamily="34" charset="0"/>
                <a:cs typeface="Tahoma" panose="020B0604030504040204" pitchFamily="34" charset="0"/>
              </a:rPr>
              <a:t>Contact Us And </a:t>
            </a:r>
            <a:r>
              <a:rPr lang="en-US" sz="2000" b="1" dirty="0">
                <a:solidFill>
                  <a:srgbClr val="355466"/>
                </a:solidFill>
                <a:latin typeface="Tahoma" panose="020B0604030504040204" pitchFamily="34" charset="0"/>
                <a:ea typeface="Tahoma" panose="020B0604030504040204" pitchFamily="34" charset="0"/>
                <a:cs typeface="Tahoma" panose="020B0604030504040204" pitchFamily="34" charset="0"/>
              </a:rPr>
              <a:t>Schedule</a:t>
            </a:r>
            <a:r>
              <a:rPr lang="en-US" sz="2000" b="1" dirty="0">
                <a:latin typeface="Tahoma" panose="020B0604030504040204" pitchFamily="34" charset="0"/>
                <a:ea typeface="Tahoma" panose="020B0604030504040204" pitchFamily="34" charset="0"/>
                <a:cs typeface="Tahoma" panose="020B0604030504040204" pitchFamily="34" charset="0"/>
              </a:rPr>
              <a:t> Your </a:t>
            </a:r>
            <a:r>
              <a:rPr lang="en-US" sz="2000" b="1" u="sng" dirty="0">
                <a:latin typeface="Tahoma" panose="020B0604030504040204" pitchFamily="34" charset="0"/>
                <a:ea typeface="Tahoma" panose="020B0604030504040204" pitchFamily="34" charset="0"/>
                <a:cs typeface="Tahoma" panose="020B0604030504040204" pitchFamily="34" charset="0"/>
              </a:rPr>
              <a:t>Free</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u="sng" dirty="0">
                <a:latin typeface="Tahoma" panose="020B0604030504040204" pitchFamily="34" charset="0"/>
                <a:ea typeface="Tahoma" panose="020B0604030504040204" pitchFamily="34" charset="0"/>
                <a:cs typeface="Tahoma" panose="020B0604030504040204" pitchFamily="34" charset="0"/>
              </a:rPr>
              <a:t>CONFIDENTIAL</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600" b="1" dirty="0">
                <a:solidFill>
                  <a:srgbClr val="355466"/>
                </a:solidFill>
                <a:latin typeface="Tahoma" panose="020B0604030504040204" pitchFamily="34" charset="0"/>
                <a:ea typeface="Tahoma" panose="020B0604030504040204" pitchFamily="34" charset="0"/>
                <a:cs typeface="Tahoma" panose="020B0604030504040204" pitchFamily="34" charset="0"/>
              </a:rPr>
              <a:t>Cybersecurity Risk Assessment Today!</a:t>
            </a:r>
            <a:r>
              <a:rPr lang="en-US" sz="2600" dirty="0">
                <a:solidFill>
                  <a:srgbClr val="355466"/>
                </a:solidFill>
                <a:latin typeface="Tahoma" panose="020B0604030504040204" pitchFamily="34" charset="0"/>
                <a:ea typeface="Tahoma" panose="020B0604030504040204" pitchFamily="34" charset="0"/>
                <a:cs typeface="Tahoma" panose="020B0604030504040204" pitchFamily="34" charset="0"/>
              </a:rPr>
              <a:t> </a:t>
            </a:r>
          </a:p>
          <a:p>
            <a:pPr algn="ctr"/>
            <a:endParaRPr lang="en-US" sz="3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pic>
        <p:nvPicPr>
          <p:cNvPr id="31" name="Picture 30" descr="A picture containing text&#10;&#10;Description automatically generated">
            <a:extLst>
              <a:ext uri="{FF2B5EF4-FFF2-40B4-BE49-F238E27FC236}">
                <a16:creationId xmlns:a16="http://schemas.microsoft.com/office/drawing/2014/main" id="{E710229D-1AD4-A89A-645B-6D7B604C8E2A}"/>
              </a:ext>
            </a:extLst>
          </p:cNvPr>
          <p:cNvPicPr>
            <a:picLocks noChangeAspect="1"/>
          </p:cNvPicPr>
          <p:nvPr/>
        </p:nvPicPr>
        <p:blipFill>
          <a:blip r:embed="rId2"/>
          <a:stretch>
            <a:fillRect/>
          </a:stretch>
        </p:blipFill>
        <p:spPr>
          <a:xfrm>
            <a:off x="657318" y="4999485"/>
            <a:ext cx="1511661" cy="1136426"/>
          </a:xfrm>
          <a:prstGeom prst="rect">
            <a:avLst/>
          </a:prstGeom>
        </p:spPr>
      </p:pic>
      <p:cxnSp>
        <p:nvCxnSpPr>
          <p:cNvPr id="33" name="Straight Connector 32">
            <a:extLst>
              <a:ext uri="{FF2B5EF4-FFF2-40B4-BE49-F238E27FC236}">
                <a16:creationId xmlns:a16="http://schemas.microsoft.com/office/drawing/2014/main" id="{0D3E8B3B-9967-AB4F-AF7B-9B6513AE8AC2}"/>
              </a:ext>
            </a:extLst>
          </p:cNvPr>
          <p:cNvCxnSpPr>
            <a:cxnSpLocks/>
          </p:cNvCxnSpPr>
          <p:nvPr/>
        </p:nvCxnSpPr>
        <p:spPr>
          <a:xfrm flipH="1">
            <a:off x="3085064" y="6264879"/>
            <a:ext cx="4455762" cy="0"/>
          </a:xfrm>
          <a:prstGeom prst="line">
            <a:avLst/>
          </a:prstGeom>
          <a:ln w="19050">
            <a:solidFill>
              <a:srgbClr val="3554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00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7BB292-0927-6AC2-729A-D761262B7855}"/>
              </a:ext>
            </a:extLst>
          </p:cNvPr>
          <p:cNvSpPr txBox="1"/>
          <p:nvPr/>
        </p:nvSpPr>
        <p:spPr>
          <a:xfrm>
            <a:off x="822437" y="6462830"/>
            <a:ext cx="6174019" cy="1200329"/>
          </a:xfrm>
          <a:prstGeom prst="rect">
            <a:avLst/>
          </a:prstGeom>
          <a:noFill/>
        </p:spPr>
        <p:txBody>
          <a:bodyPr wrap="square" rtlCol="0">
            <a:spAutoFit/>
          </a:bodyPr>
          <a:lstStyle/>
          <a:p>
            <a:r>
              <a:rPr lang="en-US" sz="1200" b="1" dirty="0">
                <a:latin typeface="Palatino" pitchFamily="2" charset="77"/>
                <a:ea typeface="Palatino" pitchFamily="2" charset="77"/>
                <a:cs typeface="Tahoma" panose="020B0604030504040204" pitchFamily="34" charset="0"/>
              </a:rPr>
              <a:t>The growth and sophistication of cybercriminals, ransomware and hacker attacks has reached epic levels. CEOs can no longer ignore it or foolishly think, “That won’t happen to us.”</a:t>
            </a:r>
          </a:p>
          <a:p>
            <a:endParaRPr lang="en-US" sz="1200" b="1" dirty="0">
              <a:latin typeface="Palatino" pitchFamily="2" charset="77"/>
              <a:ea typeface="Palatino" pitchFamily="2" charset="77"/>
              <a:cs typeface="Tahoma" panose="020B0604030504040204" pitchFamily="34" charset="0"/>
            </a:endParaRPr>
          </a:p>
          <a:p>
            <a:r>
              <a:rPr lang="en-US" sz="1200" b="1" dirty="0">
                <a:latin typeface="Palatino" pitchFamily="2" charset="77"/>
                <a:ea typeface="Palatino" pitchFamily="2" charset="77"/>
                <a:cs typeface="Tahoma" panose="020B0604030504040204" pitchFamily="34" charset="0"/>
              </a:rPr>
              <a:t>Your business – large OR small – </a:t>
            </a:r>
            <a:r>
              <a:rPr lang="en-US" sz="1200" b="1" u="sng" dirty="0">
                <a:latin typeface="Palatino" pitchFamily="2" charset="77"/>
                <a:ea typeface="Palatino" pitchFamily="2" charset="77"/>
                <a:cs typeface="Tahoma" panose="020B0604030504040204" pitchFamily="34" charset="0"/>
              </a:rPr>
              <a:t>will be targeted and will be compromised</a:t>
            </a:r>
            <a:r>
              <a:rPr lang="en-US" sz="1200" b="1" dirty="0">
                <a:latin typeface="Palatino" pitchFamily="2" charset="77"/>
                <a:ea typeface="Palatino" pitchFamily="2" charset="77"/>
                <a:cs typeface="Tahoma" panose="020B0604030504040204" pitchFamily="34" charset="0"/>
              </a:rPr>
              <a:t> UNLESS you take action on the information revealed in this shocking new executive report.</a:t>
            </a:r>
          </a:p>
        </p:txBody>
      </p:sp>
      <p:sp>
        <p:nvSpPr>
          <p:cNvPr id="7" name="Title 1">
            <a:extLst>
              <a:ext uri="{FF2B5EF4-FFF2-40B4-BE49-F238E27FC236}">
                <a16:creationId xmlns:a16="http://schemas.microsoft.com/office/drawing/2014/main" id="{C861E532-8D31-6E7C-0202-2D16B49590A2}"/>
              </a:ext>
            </a:extLst>
          </p:cNvPr>
          <p:cNvSpPr txBox="1">
            <a:spLocks/>
          </p:cNvSpPr>
          <p:nvPr/>
        </p:nvSpPr>
        <p:spPr>
          <a:xfrm>
            <a:off x="677648" y="1066259"/>
            <a:ext cx="6393856" cy="2175283"/>
          </a:xfrm>
          <a:prstGeom prst="rect">
            <a:avLst/>
          </a:prstGeom>
        </p:spPr>
        <p:txBody>
          <a:bodyPr vert="horz" lIns="91440" tIns="45720" rIns="91440" bIns="45720" rtlCol="0" anchor="t">
            <a:norm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b="1" dirty="0">
                <a:latin typeface="Tahoma" panose="020B0604030504040204" pitchFamily="34" charset="0"/>
                <a:ea typeface="Tahoma" panose="020B0604030504040204" pitchFamily="34" charset="0"/>
                <a:cs typeface="Tahoma" panose="020B0604030504040204" pitchFamily="34" charset="0"/>
              </a:rPr>
              <a:t>The Small Business Cybersecurity </a:t>
            </a:r>
            <a:br>
              <a:rPr lang="en-US" b="1" dirty="0">
                <a:latin typeface="Tahoma" panose="020B0604030504040204" pitchFamily="34" charset="0"/>
                <a:ea typeface="Tahoma" panose="020B0604030504040204" pitchFamily="34" charset="0"/>
                <a:cs typeface="Tahoma" panose="020B0604030504040204" pitchFamily="34" charset="0"/>
              </a:rPr>
            </a:br>
            <a:r>
              <a:rPr lang="en-US" sz="6000" b="1" dirty="0">
                <a:solidFill>
                  <a:srgbClr val="355466"/>
                </a:solidFill>
                <a:latin typeface="Tahoma" panose="020B0604030504040204" pitchFamily="34" charset="0"/>
                <a:ea typeface="Tahoma" panose="020B0604030504040204" pitchFamily="34" charset="0"/>
                <a:cs typeface="Tahoma" panose="020B0604030504040204" pitchFamily="34" charset="0"/>
              </a:rPr>
              <a:t>Crisis</a:t>
            </a:r>
            <a:endParaRPr lang="en-US"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a:extLst>
              <a:ext uri="{FF2B5EF4-FFF2-40B4-BE49-F238E27FC236}">
                <a16:creationId xmlns:a16="http://schemas.microsoft.com/office/drawing/2014/main" id="{2204E8EC-089C-629D-C215-C595AC720EC0}"/>
              </a:ext>
            </a:extLst>
          </p:cNvPr>
          <p:cNvCxnSpPr>
            <a:cxnSpLocks/>
          </p:cNvCxnSpPr>
          <p:nvPr/>
        </p:nvCxnSpPr>
        <p:spPr>
          <a:xfrm>
            <a:off x="1456841" y="3378068"/>
            <a:ext cx="4858717" cy="0"/>
          </a:xfrm>
          <a:prstGeom prst="line">
            <a:avLst/>
          </a:prstGeom>
          <a:ln w="41275">
            <a:solidFill>
              <a:srgbClr val="35546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56142F-C38E-B7E3-F160-4C30C650904B}"/>
              </a:ext>
            </a:extLst>
          </p:cNvPr>
          <p:cNvSpPr/>
          <p:nvPr/>
        </p:nvSpPr>
        <p:spPr>
          <a:xfrm>
            <a:off x="532860" y="6257274"/>
            <a:ext cx="6683433" cy="1675593"/>
          </a:xfrm>
          <a:prstGeom prst="rect">
            <a:avLst/>
          </a:prstGeom>
          <a:noFill/>
          <a:ln>
            <a:solidFill>
              <a:srgbClr val="1A7B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E8D7B35-8806-DA23-2930-B82BBE5F9F91}"/>
              </a:ext>
            </a:extLst>
          </p:cNvPr>
          <p:cNvSpPr txBox="1">
            <a:spLocks/>
          </p:cNvSpPr>
          <p:nvPr/>
        </p:nvSpPr>
        <p:spPr>
          <a:xfrm>
            <a:off x="700896" y="3799996"/>
            <a:ext cx="6393856" cy="156101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900" dirty="0">
                <a:latin typeface="Tahoma" panose="020B0604030504040204" pitchFamily="34" charset="0"/>
                <a:ea typeface="Tahoma" panose="020B0604030504040204" pitchFamily="34" charset="0"/>
                <a:cs typeface="Tahoma" panose="020B0604030504040204" pitchFamily="34" charset="0"/>
              </a:rPr>
              <a:t>New And Critical Protections Every Your Business </a:t>
            </a:r>
            <a:r>
              <a:rPr lang="en-US" sz="1900" u="sng" dirty="0">
                <a:latin typeface="Tahoma" panose="020B0604030504040204" pitchFamily="34" charset="0"/>
                <a:ea typeface="Tahoma" panose="020B0604030504040204" pitchFamily="34" charset="0"/>
                <a:cs typeface="Tahoma" panose="020B0604030504040204" pitchFamily="34" charset="0"/>
              </a:rPr>
              <a:t>Must Have In Place NOW</a:t>
            </a:r>
            <a:r>
              <a:rPr lang="en-US" sz="1900" dirty="0">
                <a:latin typeface="Tahoma" panose="020B0604030504040204" pitchFamily="34" charset="0"/>
                <a:ea typeface="Tahoma" panose="020B0604030504040204" pitchFamily="34" charset="0"/>
                <a:cs typeface="Tahoma" panose="020B0604030504040204" pitchFamily="34" charset="0"/>
              </a:rPr>
              <a:t> To Protect Your Bank Accounts, Client Data, Confidential Information And Reputation From The Tsunami Of Cybercrime And Ransomware</a:t>
            </a:r>
          </a:p>
        </p:txBody>
      </p:sp>
      <p:sp>
        <p:nvSpPr>
          <p:cNvPr id="11" name="Slide Number Placeholder 4">
            <a:extLst>
              <a:ext uri="{FF2B5EF4-FFF2-40B4-BE49-F238E27FC236}">
                <a16:creationId xmlns:a16="http://schemas.microsoft.com/office/drawing/2014/main" id="{59FBA8C3-46E4-CFD4-199E-C5B49BE8C101}"/>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2</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2" name="Parallelogram 11">
            <a:extLst>
              <a:ext uri="{FF2B5EF4-FFF2-40B4-BE49-F238E27FC236}">
                <a16:creationId xmlns:a16="http://schemas.microsoft.com/office/drawing/2014/main" id="{7CB24F0F-4057-C183-B602-3406E42E56F4}"/>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B2EC1BE-F7D0-D84C-202A-C521F19166F9}"/>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558CD570-E0D9-692B-21F3-5FC8F65780C3}"/>
              </a:ext>
            </a:extLst>
          </p:cNvPr>
          <p:cNvSpPr/>
          <p:nvPr/>
        </p:nvSpPr>
        <p:spPr>
          <a:xfrm>
            <a:off x="-2209252" y="9731484"/>
            <a:ext cx="7219407" cy="192394"/>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6A531F7-337A-F6C8-FA0F-DB76AF4E7C13}"/>
              </a:ext>
            </a:extLst>
          </p:cNvPr>
          <p:cNvCxnSpPr>
            <a:cxnSpLocks/>
          </p:cNvCxnSpPr>
          <p:nvPr/>
        </p:nvCxnSpPr>
        <p:spPr>
          <a:xfrm flipH="1">
            <a:off x="-999982" y="9613422"/>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018FB7-FD40-7937-5A4B-5A5A7760CA66}"/>
              </a:ext>
            </a:extLst>
          </p:cNvPr>
          <p:cNvSpPr txBox="1"/>
          <p:nvPr/>
        </p:nvSpPr>
        <p:spPr>
          <a:xfrm>
            <a:off x="309968" y="8402935"/>
            <a:ext cx="7206710" cy="1015663"/>
          </a:xfrm>
          <a:prstGeom prst="rect">
            <a:avLst/>
          </a:prstGeom>
          <a:noFill/>
        </p:spPr>
        <p:txBody>
          <a:bodyPr wrap="square" rtlCol="0">
            <a:spAutoFit/>
          </a:bodyPr>
          <a:lstStyle/>
          <a:p>
            <a:r>
              <a:rPr lang="en-US" sz="1200" b="1" dirty="0">
                <a:latin typeface="Tahoma" panose="020B0604030504040204" pitchFamily="34" charset="0"/>
                <a:ea typeface="Tahoma" panose="020B0604030504040204" pitchFamily="34" charset="0"/>
                <a:cs typeface="Tahoma" panose="020B0604030504040204" pitchFamily="34" charset="0"/>
              </a:rPr>
              <a:t>Provided as an educational service by:</a:t>
            </a:r>
            <a:br>
              <a:rPr lang="en-US" sz="1200" dirty="0">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rPr>
              <a:t>Derek Davis, President</a:t>
            </a:r>
          </a:p>
          <a:p>
            <a:r>
              <a:rPr lang="en-US" sz="1200" dirty="0">
                <a:latin typeface="Tahoma" panose="020B0604030504040204" pitchFamily="34" charset="0"/>
                <a:ea typeface="Tahoma" panose="020B0604030504040204" pitchFamily="34" charset="0"/>
                <a:cs typeface="Tahoma" panose="020B0604030504040204" pitchFamily="34" charset="0"/>
              </a:rPr>
              <a:t>INTELLI-NET</a:t>
            </a:r>
          </a:p>
          <a:p>
            <a:r>
              <a:rPr lang="en-US" sz="1200" dirty="0">
                <a:latin typeface="Tahoma" panose="020B0604030504040204" pitchFamily="34" charset="0"/>
                <a:ea typeface="Tahoma" panose="020B0604030504040204" pitchFamily="34" charset="0"/>
                <a:cs typeface="Tahoma" panose="020B0604030504040204" pitchFamily="34" charset="0"/>
              </a:rPr>
              <a:t>703 Laurens Rd, Greenville SC 29607</a:t>
            </a:r>
          </a:p>
          <a:p>
            <a:r>
              <a:rPr lang="en-US" sz="1200" dirty="0">
                <a:latin typeface="Tahoma" panose="020B0604030504040204" pitchFamily="34" charset="0"/>
                <a:ea typeface="Tahoma" panose="020B0604030504040204" pitchFamily="34" charset="0"/>
                <a:cs typeface="Tahoma" panose="020B0604030504040204" pitchFamily="34" charset="0"/>
              </a:rPr>
              <a:t>864-288-1114    www.intellinet-sc.com</a:t>
            </a:r>
          </a:p>
        </p:txBody>
      </p:sp>
      <p:sp>
        <p:nvSpPr>
          <p:cNvPr id="22" name="TextBox 21">
            <a:extLst>
              <a:ext uri="{FF2B5EF4-FFF2-40B4-BE49-F238E27FC236}">
                <a16:creationId xmlns:a16="http://schemas.microsoft.com/office/drawing/2014/main" id="{97DA1B42-DB2F-C8D1-6F48-94B2BAA6C001}"/>
              </a:ext>
            </a:extLst>
          </p:cNvPr>
          <p:cNvSpPr txBox="1"/>
          <p:nvPr/>
        </p:nvSpPr>
        <p:spPr>
          <a:xfrm>
            <a:off x="532860" y="5258955"/>
            <a:ext cx="6683433" cy="646331"/>
          </a:xfrm>
          <a:prstGeom prst="rect">
            <a:avLst/>
          </a:prstGeom>
          <a:noFill/>
        </p:spPr>
        <p:txBody>
          <a:bodyPr wrap="square">
            <a:spAutoFit/>
          </a:bodyPr>
          <a:lstStyle/>
          <a:p>
            <a:r>
              <a:rPr lang="en-US" sz="900" dirty="0">
                <a:solidFill>
                  <a:srgbClr val="FF0000"/>
                </a:solidFill>
                <a:latin typeface="Palatino" pitchFamily="2" charset="77"/>
                <a:ea typeface="Palatino" pitchFamily="2" charset="77"/>
              </a:rPr>
              <a:t>&lt;&lt;NOTE: I strongly suggest you use this report only as “soup starter” content and put YOUR specific advice in here. If you need to make this “10” protections (or more or less), that’s perfectly okay. Also, change “Small Business” to the niche you’re selling to. For example, insert “Medical Practice” if that is who will read this report; then change that language throughout the entire report and add niche-specific details, information and regulator information to make it more relevant.&gt;&gt;</a:t>
            </a:r>
          </a:p>
        </p:txBody>
      </p:sp>
    </p:spTree>
    <p:extLst>
      <p:ext uri="{BB962C8B-B14F-4D97-AF65-F5344CB8AC3E}">
        <p14:creationId xmlns:p14="http://schemas.microsoft.com/office/powerpoint/2010/main" val="422019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59FBA8C3-46E4-CFD4-199E-C5B49BE8C101}"/>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3</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2" name="Parallelogram 11">
            <a:extLst>
              <a:ext uri="{FF2B5EF4-FFF2-40B4-BE49-F238E27FC236}">
                <a16:creationId xmlns:a16="http://schemas.microsoft.com/office/drawing/2014/main" id="{7CB24F0F-4057-C183-B602-3406E42E56F4}"/>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B2EC1BE-F7D0-D84C-202A-C521F19166F9}"/>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558CD570-E0D9-692B-21F3-5FC8F65780C3}"/>
              </a:ext>
            </a:extLst>
          </p:cNvPr>
          <p:cNvSpPr/>
          <p:nvPr/>
        </p:nvSpPr>
        <p:spPr>
          <a:xfrm>
            <a:off x="-2209252" y="9731484"/>
            <a:ext cx="7219407" cy="192394"/>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6A531F7-337A-F6C8-FA0F-DB76AF4E7C13}"/>
              </a:ext>
            </a:extLst>
          </p:cNvPr>
          <p:cNvCxnSpPr>
            <a:cxnSpLocks/>
          </p:cNvCxnSpPr>
          <p:nvPr/>
        </p:nvCxnSpPr>
        <p:spPr>
          <a:xfrm flipH="1">
            <a:off x="-999982" y="9613422"/>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D111625-272D-9745-F30C-E90D1DA828A1}"/>
              </a:ext>
            </a:extLst>
          </p:cNvPr>
          <p:cNvSpPr txBox="1"/>
          <p:nvPr/>
        </p:nvSpPr>
        <p:spPr>
          <a:xfrm>
            <a:off x="1276642" y="1049403"/>
            <a:ext cx="5257862" cy="369332"/>
          </a:xfrm>
          <a:prstGeom prst="rect">
            <a:avLst/>
          </a:prstGeom>
          <a:noFill/>
        </p:spPr>
        <p:txBody>
          <a:bodyPr wrap="square" rtlCol="0">
            <a:spAutoFit/>
          </a:bodyPr>
          <a:lstStyle/>
          <a:p>
            <a:pPr algn="ctr"/>
            <a:r>
              <a:rPr lang="en-US" b="1" dirty="0">
                <a:solidFill>
                  <a:srgbClr val="355466"/>
                </a:solidFill>
                <a:latin typeface="Tahoma" panose="020B0604030504040204" pitchFamily="34" charset="0"/>
                <a:ea typeface="Tahoma" panose="020B0604030504040204" pitchFamily="34" charset="0"/>
                <a:cs typeface="Tahoma" panose="020B0604030504040204" pitchFamily="34" charset="0"/>
              </a:rPr>
              <a:t>About The Author</a:t>
            </a:r>
            <a:endParaRPr lang="en-US"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1">
            <a:extLst>
              <a:ext uri="{FF2B5EF4-FFF2-40B4-BE49-F238E27FC236}">
                <a16:creationId xmlns:a16="http://schemas.microsoft.com/office/drawing/2014/main" id="{AFB3B334-9F12-B029-7334-D001F6708B01}"/>
              </a:ext>
            </a:extLst>
          </p:cNvPr>
          <p:cNvSpPr>
            <a:spLocks noGrp="1"/>
          </p:cNvSpPr>
          <p:nvPr>
            <p:ph type="title"/>
          </p:nvPr>
        </p:nvSpPr>
        <p:spPr>
          <a:xfrm>
            <a:off x="497297" y="4839114"/>
            <a:ext cx="6769933" cy="2919955"/>
          </a:xfrm>
        </p:spPr>
        <p:txBody>
          <a:bodyPr anchor="t">
            <a:noAutofit/>
          </a:bodyPr>
          <a:lstStyle/>
          <a:p>
            <a:r>
              <a:rPr lang="en-US" sz="1800" b="0" i="0" u="none" strike="noStrike" baseline="0" dirty="0">
                <a:solidFill>
                  <a:srgbClr val="212121"/>
                </a:solidFill>
                <a:latin typeface="Palatino Linotype" panose="02040502050505030304" pitchFamily="18" charset="0"/>
              </a:rPr>
              <a:t>Derek holds a BS in Computer Science and brings over 35 years of experience in the IT industry. For more than 20 years, he has successfully led INTELLI-NET, demonstrating his expertise and leadership. Derek's passion lies in problem-solving and leveraging his skills to assist others, reflecting his dedication to both his profession and community. Alongside his wife, Debbie, Derek has been a proud resident of Greenville for over 35 years, where they have raised their family. His long-standing commitment to both his career and his local community highlights Derek's integrity, reliability, and deep-rooted values.</a:t>
            </a:r>
            <a:endParaRPr lang="en-US" sz="1100" dirty="0">
              <a:solidFill>
                <a:srgbClr val="FF0000"/>
              </a:solidFill>
              <a:latin typeface="Palatino" pitchFamily="2" charset="77"/>
              <a:ea typeface="Palatino" pitchFamily="2" charset="77"/>
            </a:endParaRPr>
          </a:p>
        </p:txBody>
      </p:sp>
      <p:pic>
        <p:nvPicPr>
          <p:cNvPr id="7" name="Picture 6" descr="A person in a suit smiling&#10;&#10;Description automatically generated">
            <a:extLst>
              <a:ext uri="{FF2B5EF4-FFF2-40B4-BE49-F238E27FC236}">
                <a16:creationId xmlns:a16="http://schemas.microsoft.com/office/drawing/2014/main" id="{B00D7890-0F8D-0E95-D212-9FCB89B0D775}"/>
              </a:ext>
            </a:extLst>
          </p:cNvPr>
          <p:cNvPicPr>
            <a:picLocks noChangeAspect="1"/>
          </p:cNvPicPr>
          <p:nvPr/>
        </p:nvPicPr>
        <p:blipFill>
          <a:blip r:embed="rId2"/>
          <a:stretch>
            <a:fillRect/>
          </a:stretch>
        </p:blipFill>
        <p:spPr>
          <a:xfrm>
            <a:off x="2103154" y="1709508"/>
            <a:ext cx="3428090" cy="2769611"/>
          </a:xfrm>
          <a:prstGeom prst="rect">
            <a:avLst/>
          </a:prstGeom>
        </p:spPr>
      </p:pic>
      <p:pic>
        <p:nvPicPr>
          <p:cNvPr id="8" name="Picture 7" descr="A logo with a red star&#10;&#10;Description automatically generated">
            <a:extLst>
              <a:ext uri="{FF2B5EF4-FFF2-40B4-BE49-F238E27FC236}">
                <a16:creationId xmlns:a16="http://schemas.microsoft.com/office/drawing/2014/main" id="{DA473EDD-9FC3-8367-AE1E-DED5E2176764}"/>
              </a:ext>
            </a:extLst>
          </p:cNvPr>
          <p:cNvPicPr>
            <a:picLocks noChangeAspect="1"/>
          </p:cNvPicPr>
          <p:nvPr/>
        </p:nvPicPr>
        <p:blipFill>
          <a:blip r:embed="rId3"/>
          <a:stretch>
            <a:fillRect/>
          </a:stretch>
        </p:blipFill>
        <p:spPr>
          <a:xfrm>
            <a:off x="2368774" y="7899880"/>
            <a:ext cx="2896850" cy="898024"/>
          </a:xfrm>
          <a:prstGeom prst="rect">
            <a:avLst/>
          </a:prstGeom>
        </p:spPr>
      </p:pic>
    </p:spTree>
    <p:extLst>
      <p:ext uri="{BB962C8B-B14F-4D97-AF65-F5344CB8AC3E}">
        <p14:creationId xmlns:p14="http://schemas.microsoft.com/office/powerpoint/2010/main" val="412996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4" y="1839365"/>
            <a:ext cx="3564950" cy="3158839"/>
          </a:xfrm>
        </p:spPr>
        <p:txBody>
          <a:bodyPr anchor="t">
            <a:noAutofit/>
          </a:bodyPr>
          <a:lstStyle/>
          <a:p>
            <a:r>
              <a:rPr lang="en-US" sz="1100" b="1" dirty="0">
                <a:latin typeface="Palatino" pitchFamily="2" charset="77"/>
                <a:ea typeface="Palatino" pitchFamily="2" charset="77"/>
              </a:rPr>
              <a:t>It’s EXTREMELY unfair, isn’t it?</a:t>
            </a:r>
            <a:r>
              <a:rPr lang="en-US" sz="1100" dirty="0">
                <a:latin typeface="Palatino" pitchFamily="2" charset="77"/>
                <a:ea typeface="Palatino" pitchFamily="2" charset="77"/>
              </a:rPr>
              <a:t> Victims of all other crimes – burglary, mugging, carjacking, theft – get sympathy from others. They are called “victims” and support comes flooding in, as it should.</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b="1" dirty="0">
                <a:latin typeface="Palatino" pitchFamily="2" charset="77"/>
                <a:ea typeface="Palatino" pitchFamily="2" charset="77"/>
              </a:rPr>
              <a:t>But if your business is the victim of a cybercrime attack where client or patient data is compromised, you will NOT get such sympathy. </a:t>
            </a:r>
            <a:r>
              <a:rPr lang="en-US" sz="1100" dirty="0">
                <a:latin typeface="Palatino" pitchFamily="2" charset="77"/>
                <a:ea typeface="Palatino" pitchFamily="2" charset="77"/>
              </a:rPr>
              <a:t>You will be instantly labeled as “stupid” or “irresponsible.” </a:t>
            </a:r>
            <a:r>
              <a:rPr lang="en-US" sz="1100" b="1" dirty="0">
                <a:latin typeface="Palatino" pitchFamily="2" charset="77"/>
                <a:ea typeface="Palatino" pitchFamily="2" charset="77"/>
              </a:rPr>
              <a:t>You may be </a:t>
            </a:r>
            <a:r>
              <a:rPr lang="en-US" sz="1100" b="1" u="sng" dirty="0">
                <a:latin typeface="Palatino" pitchFamily="2" charset="77"/>
                <a:ea typeface="Palatino" pitchFamily="2" charset="77"/>
              </a:rPr>
              <a:t>investigated and clients will question you</a:t>
            </a:r>
            <a:r>
              <a:rPr lang="en-US" sz="1100" b="1" dirty="0">
                <a:latin typeface="Palatino" pitchFamily="2" charset="77"/>
                <a:ea typeface="Palatino" pitchFamily="2" charset="77"/>
              </a:rPr>
              <a:t> about what you did to prevent this from happening</a:t>
            </a:r>
            <a:r>
              <a:rPr lang="en-US" sz="1100" dirty="0">
                <a:latin typeface="Palatino" pitchFamily="2" charset="77"/>
                <a:ea typeface="Palatino" pitchFamily="2" charset="77"/>
              </a:rPr>
              <a:t> – and if the answer is not adequate, you can be found liable, facing serious fines and lawsuits EVEN IF you trusted an outsourced IT support company to protect you. Claiming ignorance is not an acceptable defense, and this giant, expensive and reputation-destroying nightmare will land squarely on YOUR shoulders. </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4</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4565302"/>
            <a:ext cx="6703695" cy="2631490"/>
          </a:xfrm>
          <a:prstGeom prst="rect">
            <a:avLst/>
          </a:prstGeom>
          <a:noFill/>
        </p:spPr>
        <p:txBody>
          <a:bodyPr wrap="square" rtlCol="0">
            <a:spAutoFit/>
          </a:bodyPr>
          <a:lstStyle/>
          <a:p>
            <a:r>
              <a:rPr lang="en-US" sz="1100" i="1" dirty="0">
                <a:latin typeface="Palatino" pitchFamily="2" charset="77"/>
                <a:ea typeface="Palatino" pitchFamily="2" charset="77"/>
              </a:rPr>
              <a:t>But it doesn’t end there…</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dirty="0">
                <a:latin typeface="Palatino" pitchFamily="2" charset="77"/>
                <a:ea typeface="Palatino" pitchFamily="2" charset="77"/>
              </a:rPr>
              <a:t>According to South Carolina State laws, you will be required to tell your clients and/or patients that YOU exposed them to cybercriminals. Your competition will have a heyday over this. Clients will be IRATE and leave in droves. Morale will TANK and employees will BLAME YOU. Your bank is NOT required to replace funds stolen due to cybercrime (</a:t>
            </a:r>
            <a:r>
              <a:rPr lang="en-US" sz="1100" i="1" dirty="0">
                <a:latin typeface="Palatino" pitchFamily="2" charset="77"/>
                <a:ea typeface="Palatino" pitchFamily="2" charset="77"/>
              </a:rPr>
              <a:t>go</a:t>
            </a:r>
            <a:r>
              <a:rPr lang="en-US" sz="1100" dirty="0">
                <a:latin typeface="Palatino" pitchFamily="2" charset="77"/>
                <a:ea typeface="Palatino" pitchFamily="2" charset="77"/>
              </a:rPr>
              <a:t> </a:t>
            </a:r>
            <a:r>
              <a:rPr lang="en-US" sz="1100" i="1" dirty="0">
                <a:latin typeface="Palatino" pitchFamily="2" charset="77"/>
                <a:ea typeface="Palatino" pitchFamily="2" charset="77"/>
              </a:rPr>
              <a:t>ask them</a:t>
            </a:r>
            <a:r>
              <a:rPr lang="en-US" sz="1100" dirty="0">
                <a:latin typeface="Palatino" pitchFamily="2" charset="77"/>
                <a:ea typeface="Palatino" pitchFamily="2" charset="77"/>
              </a:rPr>
              <a:t>), and unless you have a very specific type of insurance policy, </a:t>
            </a:r>
            <a:r>
              <a:rPr lang="en-US" sz="1100" u="sng" dirty="0">
                <a:latin typeface="Palatino" pitchFamily="2" charset="77"/>
                <a:ea typeface="Palatino" pitchFamily="2" charset="77"/>
              </a:rPr>
              <a:t>any financial losses will be denied coverage</a:t>
            </a:r>
            <a:r>
              <a:rPr lang="en-US" sz="1100" dirty="0">
                <a:latin typeface="Palatino" pitchFamily="2" charset="77"/>
                <a:ea typeface="Palatino" pitchFamily="2" charset="77"/>
              </a:rPr>
              <a:t>.</a:t>
            </a:r>
          </a:p>
          <a:p>
            <a:r>
              <a:rPr lang="en-US" sz="1100" dirty="0">
                <a:latin typeface="Palatino" pitchFamily="2" charset="77"/>
                <a:ea typeface="Palatino" pitchFamily="2" charset="77"/>
              </a:rPr>
              <a:t> </a:t>
            </a:r>
          </a:p>
          <a:p>
            <a:r>
              <a:rPr lang="en-US" sz="1100" b="1" u="sng" dirty="0">
                <a:latin typeface="Palatino" pitchFamily="2" charset="77"/>
                <a:ea typeface="Palatino" pitchFamily="2" charset="77"/>
              </a:rPr>
              <a:t>Please do NOT underestimate</a:t>
            </a:r>
            <a:r>
              <a:rPr lang="en-US" sz="1100" dirty="0">
                <a:latin typeface="Palatino" pitchFamily="2" charset="77"/>
                <a:ea typeface="Palatino" pitchFamily="2" charset="77"/>
              </a:rPr>
              <a:t> the importance and likelihood of these threats. It is NOT safe to assume your IT company (or guy) is doing everything they should be doing to protect you; in fact, there is a high probability they are NOT, which we can demonstrate with your permission.</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But first, please allow me to introduce myself and give you a little background on why I created this report.</a:t>
            </a:r>
          </a:p>
          <a:p>
            <a:endParaRPr lang="en-US" sz="1100" dirty="0">
              <a:latin typeface="Palatino" pitchFamily="2" charset="77"/>
              <a:ea typeface="Palatino" pitchFamily="2" charset="77"/>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730391"/>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When You Fall Victim To A Cyber-Attack By </a:t>
            </a:r>
            <a:b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b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No Fault Of Your Own, Will They Call You</a:t>
            </a:r>
            <a:br>
              <a:rPr lang="en-US" sz="18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Stupid…Or Just Irresponsible?</a:t>
            </a:r>
            <a:endParaRPr lang="en-US" sz="1100" dirty="0">
              <a:latin typeface="Palatino" pitchFamily="2" charset="77"/>
              <a:ea typeface="Palatino" pitchFamily="2" charset="77"/>
            </a:endParaRPr>
          </a:p>
        </p:txBody>
      </p:sp>
      <p:pic>
        <p:nvPicPr>
          <p:cNvPr id="14" name="Picture 13" descr="Diagram&#10;&#10;Description automatically generated">
            <a:extLst>
              <a:ext uri="{FF2B5EF4-FFF2-40B4-BE49-F238E27FC236}">
                <a16:creationId xmlns:a16="http://schemas.microsoft.com/office/drawing/2014/main" id="{5BDE9471-CFFA-4726-0102-1327B450440E}"/>
              </a:ext>
            </a:extLst>
          </p:cNvPr>
          <p:cNvPicPr>
            <a:picLocks noChangeAspect="1"/>
          </p:cNvPicPr>
          <p:nvPr/>
        </p:nvPicPr>
        <p:blipFill>
          <a:blip r:embed="rId2"/>
          <a:stretch>
            <a:fillRect/>
          </a:stretch>
        </p:blipFill>
        <p:spPr>
          <a:xfrm>
            <a:off x="4207790" y="2064321"/>
            <a:ext cx="3063056" cy="2350103"/>
          </a:xfrm>
          <a:prstGeom prst="rect">
            <a:avLst/>
          </a:prstGeom>
        </p:spPr>
      </p:pic>
      <p:sp>
        <p:nvSpPr>
          <p:cNvPr id="15" name="Title 1">
            <a:extLst>
              <a:ext uri="{FF2B5EF4-FFF2-40B4-BE49-F238E27FC236}">
                <a16:creationId xmlns:a16="http://schemas.microsoft.com/office/drawing/2014/main" id="{A024EF68-0071-0670-8616-5B8083D4B92F}"/>
              </a:ext>
            </a:extLst>
          </p:cNvPr>
          <p:cNvSpPr txBox="1">
            <a:spLocks/>
          </p:cNvSpPr>
          <p:nvPr/>
        </p:nvSpPr>
        <p:spPr>
          <a:xfrm>
            <a:off x="580848" y="7935192"/>
            <a:ext cx="6581511" cy="315883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My name is Derek Davis,  President of INTELLI-NET We specialize in being the outsourced IT department for dozens of companies</a:t>
            </a:r>
            <a:r>
              <a:rPr lang="en-US" sz="1100" dirty="0">
                <a:solidFill>
                  <a:srgbClr val="FF0000"/>
                </a:solidFill>
                <a:latin typeface="Palatino" pitchFamily="2" charset="77"/>
                <a:ea typeface="Palatino" pitchFamily="2" charset="77"/>
              </a:rPr>
              <a:t> </a:t>
            </a:r>
            <a:r>
              <a:rPr lang="en-US" sz="1100" dirty="0">
                <a:latin typeface="Palatino" pitchFamily="2" charset="77"/>
                <a:ea typeface="Palatino" pitchFamily="2" charset="77"/>
              </a:rPr>
              <a:t>in the Upstate area.  Perhaps you’ve seen me discussing Cyber Security on local new stations, or you’ve seen our company’s posts on LinkedIn or other social media.  </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dirty="0">
                <a:latin typeface="Palatino" pitchFamily="2" charset="77"/>
                <a:ea typeface="Palatino" pitchFamily="2" charset="77"/>
              </a:rPr>
              <a:t>We’ve been working with businesses across the Upstate for over 22 years, and we’re well known for outstanding customer service, but also taking a stand against cyber crime in the area by always looking for the best solutions for our clients at an affordable price.</a:t>
            </a:r>
            <a:endParaRPr lang="en-US" sz="1100" dirty="0">
              <a:solidFill>
                <a:srgbClr val="FF0000"/>
              </a:solidFill>
              <a:latin typeface="Palatino" pitchFamily="2" charset="77"/>
              <a:ea typeface="Palatino" pitchFamily="2" charset="77"/>
            </a:endParaRPr>
          </a:p>
        </p:txBody>
      </p:sp>
      <p:sp>
        <p:nvSpPr>
          <p:cNvPr id="16" name="Title 1">
            <a:extLst>
              <a:ext uri="{FF2B5EF4-FFF2-40B4-BE49-F238E27FC236}">
                <a16:creationId xmlns:a16="http://schemas.microsoft.com/office/drawing/2014/main" id="{FA145600-C338-EF26-634B-FEA6B08CA472}"/>
              </a:ext>
            </a:extLst>
          </p:cNvPr>
          <p:cNvSpPr txBox="1">
            <a:spLocks/>
          </p:cNvSpPr>
          <p:nvPr/>
        </p:nvSpPr>
        <p:spPr>
          <a:xfrm>
            <a:off x="580846" y="7197688"/>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Why We Are So PASSIONATE </a:t>
            </a:r>
          </a:p>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About Informing And Protecting </a:t>
            </a:r>
            <a:r>
              <a:rPr lang="en-US" sz="1800" b="1" u="sng" dirty="0">
                <a:solidFill>
                  <a:srgbClr val="355466"/>
                </a:solidFill>
                <a:latin typeface="Tahoma" panose="020B0604030504040204" pitchFamily="34" charset="0"/>
                <a:ea typeface="Tahoma" panose="020B0604030504040204" pitchFamily="34" charset="0"/>
                <a:cs typeface="Tahoma" panose="020B0604030504040204" pitchFamily="34" charset="0"/>
              </a:rPr>
              <a:t>YOU</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sp>
        <p:nvSpPr>
          <p:cNvPr id="18" name="Parallelogram 17">
            <a:extLst>
              <a:ext uri="{FF2B5EF4-FFF2-40B4-BE49-F238E27FC236}">
                <a16:creationId xmlns:a16="http://schemas.microsoft.com/office/drawing/2014/main" id="{2030BD77-0985-4834-D641-4E2E790714B7}"/>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78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3" y="730392"/>
            <a:ext cx="4073926" cy="3268172"/>
          </a:xfrm>
        </p:spPr>
        <p:txBody>
          <a:bodyPr anchor="t">
            <a:noAutofit/>
          </a:bodyPr>
          <a:lstStyle/>
          <a:p>
            <a:r>
              <a:rPr lang="en-US" sz="1100" dirty="0">
                <a:latin typeface="Palatino" pitchFamily="2" charset="77"/>
                <a:ea typeface="Palatino" pitchFamily="2" charset="77"/>
              </a:rPr>
              <a:t>Over the last couple of years, my team and I have seen a significant increase in calls from business owners desperate for help after a ransomware attack, data breach event or other cybercrime incident.</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dirty="0">
                <a:latin typeface="Palatino" pitchFamily="2" charset="77"/>
                <a:ea typeface="Palatino" pitchFamily="2" charset="77"/>
              </a:rPr>
              <a:t>When they call, they’re </a:t>
            </a:r>
            <a:r>
              <a:rPr lang="en-US" sz="1100" u="sng" dirty="0">
                <a:latin typeface="Palatino" pitchFamily="2" charset="77"/>
                <a:ea typeface="Palatino" pitchFamily="2" charset="77"/>
              </a:rPr>
              <a:t>desperate</a:t>
            </a:r>
            <a:r>
              <a:rPr lang="en-US" sz="1100" dirty="0">
                <a:latin typeface="Palatino" pitchFamily="2" charset="77"/>
                <a:ea typeface="Palatino" pitchFamily="2" charset="77"/>
              </a:rPr>
              <a:t>, scrambling for anyone who can help them put the pieces back together again. Often their business is completely on lockdown. ALL their data has been corrupted or held for ransom, preventing them from fulfilling obligations they have to their clients. </a:t>
            </a:r>
            <a:r>
              <a:rPr lang="en-US" sz="1100" b="1" dirty="0">
                <a:latin typeface="Palatino" pitchFamily="2" charset="77"/>
                <a:ea typeface="Palatino" pitchFamily="2" charset="77"/>
              </a:rPr>
              <a:t>YEARS of work and critical data – </a:t>
            </a:r>
            <a:r>
              <a:rPr lang="en-US" sz="1100" b="1" i="1" dirty="0">
                <a:latin typeface="Palatino" pitchFamily="2" charset="77"/>
                <a:ea typeface="Palatino" pitchFamily="2" charset="77"/>
              </a:rPr>
              <a:t>all gone</a:t>
            </a:r>
            <a:r>
              <a:rPr lang="en-US" sz="1100" b="1" dirty="0">
                <a:latin typeface="Palatino" pitchFamily="2" charset="77"/>
                <a:ea typeface="Palatino" pitchFamily="2" charset="77"/>
              </a:rPr>
              <a:t>.</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dirty="0">
                <a:latin typeface="Palatino" pitchFamily="2" charset="77"/>
                <a:ea typeface="Palatino" pitchFamily="2" charset="77"/>
              </a:rPr>
              <a:t>They’re also scared and </a:t>
            </a:r>
            <a:r>
              <a:rPr lang="en-US" sz="1100" i="1" dirty="0">
                <a:latin typeface="Palatino" pitchFamily="2" charset="77"/>
                <a:ea typeface="Palatino" pitchFamily="2" charset="77"/>
              </a:rPr>
              <a:t>intensely</a:t>
            </a:r>
            <a:r>
              <a:rPr lang="en-US" sz="1100" dirty="0">
                <a:latin typeface="Palatino" pitchFamily="2" charset="77"/>
                <a:ea typeface="Palatino" pitchFamily="2" charset="77"/>
              </a:rPr>
              <a:t> angry. They feel violated and helpless. Embarrassed. How can money be taken from their bank account WITHOUT their permission or knowledge? Why didn’t their IT company or IT team prevent this from happening? </a:t>
            </a:r>
            <a:r>
              <a:rPr lang="en-US" sz="1100" i="1" dirty="0">
                <a:latin typeface="Palatino" pitchFamily="2" charset="77"/>
                <a:ea typeface="Palatino" pitchFamily="2" charset="77"/>
              </a:rPr>
              <a:t>How are they going to tell their clients/patients that they’ve exposed them to cybercriminals</a:t>
            </a:r>
            <a:r>
              <a:rPr lang="en-US" sz="1100" dirty="0">
                <a:latin typeface="Palatino" pitchFamily="2" charset="77"/>
                <a:ea typeface="Palatino" pitchFamily="2" charset="77"/>
              </a:rPr>
              <a:t>? They’re in complete disbelief that they actually fell victim – after all, they “didn’t think we had anything a cybercriminal would want!”</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5</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3906681"/>
            <a:ext cx="6703695" cy="3139321"/>
          </a:xfrm>
          <a:prstGeom prst="rect">
            <a:avLst/>
          </a:prstGeom>
          <a:noFill/>
        </p:spPr>
        <p:txBody>
          <a:bodyPr wrap="square" rtlCol="0">
            <a:spAutoFit/>
          </a:bodyPr>
          <a:lstStyle/>
          <a:p>
            <a:r>
              <a:rPr lang="en-US" sz="1100" b="1" dirty="0">
                <a:latin typeface="Palatino" pitchFamily="2" charset="77"/>
                <a:ea typeface="Palatino" pitchFamily="2" charset="77"/>
              </a:rPr>
              <a:t>What makes this </a:t>
            </a:r>
            <a:r>
              <a:rPr lang="en-US" sz="1100" b="1" u="sng" dirty="0">
                <a:latin typeface="Palatino" pitchFamily="2" charset="77"/>
                <a:ea typeface="Palatino" pitchFamily="2" charset="77"/>
              </a:rPr>
              <a:t>unforgivable</a:t>
            </a:r>
            <a:r>
              <a:rPr lang="en-US" sz="1100" b="1" dirty="0">
                <a:latin typeface="Palatino" pitchFamily="2" charset="77"/>
                <a:ea typeface="Palatino" pitchFamily="2" charset="77"/>
              </a:rPr>
              <a:t> is that ALL of the CEOs coming to us for help after a serious attack had an IT Staff, IT Company, or a Resource they trusted with the responsibility of protecting the business, but realized all too late the company wasn’t doing the job it was PAID to do</a:t>
            </a:r>
            <a:r>
              <a:rPr lang="en-US" sz="1100" dirty="0">
                <a:latin typeface="Palatino" pitchFamily="2" charset="77"/>
                <a:ea typeface="Palatino" pitchFamily="2" charset="77"/>
              </a:rPr>
              <a:t>.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As a business owner, that boot-strapped my own company from the ground up. I know how hard you work to make your company succeed. I understand the risks you’ve taken, the personal sacrifices you’ve made. To me, it’s a GROSS insult to have it all taken away by some cyber-scumbag in a Third World country who will NOT be held accountable for his actions.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To make matters worse, so many so-called “IT experts” out there aren’t doing the job they were hired to do – and that truly angers me. As the CEO of a company, you’re FORCED to trust that your IT company or team is doing the right things to protect your organization – and when they fail to do their job, this expensive, devastating, business-interrupting disaster lands squarely on YOUR desk to deal with.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That’s why we’ve started a “one-company revolution” to educate and help as MANY business owners as we can so they never have to deal with the stress, anxiety and loss caused by a cyber-attack, and help you understand just how serious this is so you can be brilliantly prepared instead of caught completely off guard. </a:t>
            </a: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vector graphics&#10;&#10;Description automatically generated">
            <a:extLst>
              <a:ext uri="{FF2B5EF4-FFF2-40B4-BE49-F238E27FC236}">
                <a16:creationId xmlns:a16="http://schemas.microsoft.com/office/drawing/2014/main" id="{42BD0D69-AA3F-8E27-1AAF-1663A4D26F10}"/>
              </a:ext>
            </a:extLst>
          </p:cNvPr>
          <p:cNvPicPr>
            <a:picLocks noChangeAspect="1"/>
          </p:cNvPicPr>
          <p:nvPr/>
        </p:nvPicPr>
        <p:blipFill>
          <a:blip r:embed="rId2"/>
          <a:stretch>
            <a:fillRect/>
          </a:stretch>
        </p:blipFill>
        <p:spPr>
          <a:xfrm>
            <a:off x="4725793" y="1079014"/>
            <a:ext cx="2558748" cy="2624301"/>
          </a:xfrm>
          <a:prstGeom prst="rect">
            <a:avLst/>
          </a:prstGeom>
        </p:spPr>
      </p:pic>
      <p:sp>
        <p:nvSpPr>
          <p:cNvPr id="17" name="Parallelogram 16">
            <a:extLst>
              <a:ext uri="{FF2B5EF4-FFF2-40B4-BE49-F238E27FC236}">
                <a16:creationId xmlns:a16="http://schemas.microsoft.com/office/drawing/2014/main" id="{BF9101F8-FDD9-9C6E-20FF-79AD37A180ED}"/>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391632AE-1D44-AA17-D560-09F378004111}"/>
              </a:ext>
            </a:extLst>
          </p:cNvPr>
          <p:cNvSpPr txBox="1">
            <a:spLocks/>
          </p:cNvSpPr>
          <p:nvPr/>
        </p:nvSpPr>
        <p:spPr>
          <a:xfrm>
            <a:off x="580848" y="7943777"/>
            <a:ext cx="6657198" cy="499801"/>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You might already know about the escalating threats, from ransomware to hackers, but it’s very possible you are underestimating the risk to you. It’s also possible you’re NOT fully protected and are operating under a false sense of security, ill-advised and underserved by your outsourced IT company. </a:t>
            </a:r>
          </a:p>
        </p:txBody>
      </p:sp>
      <p:sp>
        <p:nvSpPr>
          <p:cNvPr id="24" name="Title 1">
            <a:extLst>
              <a:ext uri="{FF2B5EF4-FFF2-40B4-BE49-F238E27FC236}">
                <a16:creationId xmlns:a16="http://schemas.microsoft.com/office/drawing/2014/main" id="{0D93BDDD-83A6-7232-C17D-FF56861ABA52}"/>
              </a:ext>
            </a:extLst>
          </p:cNvPr>
          <p:cNvSpPr txBox="1">
            <a:spLocks/>
          </p:cNvSpPr>
          <p:nvPr/>
        </p:nvSpPr>
        <p:spPr>
          <a:xfrm>
            <a:off x="580846" y="7252251"/>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Yes, It </a:t>
            </a:r>
            <a:r>
              <a:rPr lang="en-US" sz="1800" b="1" u="sng" dirty="0">
                <a:solidFill>
                  <a:srgbClr val="355466"/>
                </a:solidFill>
                <a:latin typeface="Tahoma" panose="020B0604030504040204" pitchFamily="34" charset="0"/>
                <a:ea typeface="Tahoma" panose="020B0604030504040204" pitchFamily="34" charset="0"/>
                <a:cs typeface="Tahoma" panose="020B0604030504040204" pitchFamily="34" charset="0"/>
              </a:rPr>
              <a:t>CAN</a:t>
            </a: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 Happen To </a:t>
            </a:r>
            <a:r>
              <a:rPr lang="en-US" sz="1800" b="1" u="sng" dirty="0">
                <a:solidFill>
                  <a:srgbClr val="355466"/>
                </a:solidFill>
                <a:latin typeface="Tahoma" panose="020B0604030504040204" pitchFamily="34" charset="0"/>
                <a:ea typeface="Tahoma" panose="020B0604030504040204" pitchFamily="34" charset="0"/>
                <a:cs typeface="Tahoma" panose="020B0604030504040204" pitchFamily="34" charset="0"/>
              </a:rPr>
              <a:t>YOU</a:t>
            </a: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 </a:t>
            </a:r>
            <a:b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b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And The Damages Are VERY Real</a:t>
            </a:r>
          </a:p>
          <a:p>
            <a:pPr algn="ct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73506304-9362-014D-6DCA-603C91014A73}"/>
              </a:ext>
            </a:extLst>
          </p:cNvPr>
          <p:cNvSpPr txBox="1"/>
          <p:nvPr/>
        </p:nvSpPr>
        <p:spPr>
          <a:xfrm>
            <a:off x="0" y="8695838"/>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hlinkClick r:id="rId3"/>
              </a:rPr>
              <a:t>www.intellinet-sc.com</a:t>
            </a:r>
            <a:r>
              <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or call our office at 864-288-1114</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01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4" y="4338237"/>
            <a:ext cx="3885246" cy="1665011"/>
          </a:xfrm>
        </p:spPr>
        <p:txBody>
          <a:bodyPr anchor="t">
            <a:noAutofit/>
          </a:bodyPr>
          <a:lstStyle/>
          <a:p>
            <a:r>
              <a:rPr lang="en-US" sz="1100" b="1" dirty="0">
                <a:latin typeface="Palatino" pitchFamily="2" charset="77"/>
                <a:ea typeface="Palatino" pitchFamily="2" charset="77"/>
              </a:rPr>
              <a:t>Don’t think you’re in danger because you’re “small” and not a big company like Experian, J.P. Morgan or Target? That you have “good” people and protections in place?</a:t>
            </a:r>
            <a:r>
              <a:rPr lang="en-US" sz="1100" dirty="0">
                <a:latin typeface="Palatino" pitchFamily="2" charset="77"/>
                <a:ea typeface="Palatino" pitchFamily="2" charset="77"/>
              </a:rPr>
              <a:t> That it won’t happen to you?</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u="sng" dirty="0">
                <a:latin typeface="Palatino" pitchFamily="2" charset="77"/>
                <a:ea typeface="Palatino" pitchFamily="2" charset="77"/>
              </a:rPr>
              <a:t>That’s EXACTLY what cybercriminals are counting on you to believe</a:t>
            </a:r>
            <a:r>
              <a:rPr lang="en-US" sz="1100" dirty="0">
                <a:latin typeface="Palatino" pitchFamily="2" charset="77"/>
                <a:ea typeface="Palatino" pitchFamily="2" charset="77"/>
              </a:rPr>
              <a:t>. It makes you </a:t>
            </a:r>
            <a:r>
              <a:rPr lang="en-US" sz="1100" u="sng" dirty="0">
                <a:latin typeface="Palatino" pitchFamily="2" charset="77"/>
                <a:ea typeface="Palatino" pitchFamily="2" charset="77"/>
              </a:rPr>
              <a:t>easy</a:t>
            </a:r>
            <a:r>
              <a:rPr lang="en-US" sz="1100" dirty="0">
                <a:latin typeface="Palatino" pitchFamily="2" charset="77"/>
                <a:ea typeface="Palatino" pitchFamily="2" charset="77"/>
              </a:rPr>
              <a:t> prey because you put ZERO protections in place, or grossly inadequate ones.</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6</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5678526"/>
            <a:ext cx="6703695" cy="3647152"/>
          </a:xfrm>
          <a:prstGeom prst="rect">
            <a:avLst/>
          </a:prstGeom>
          <a:noFill/>
        </p:spPr>
        <p:txBody>
          <a:bodyPr wrap="square" rtlCol="0">
            <a:spAutoFit/>
          </a:bodyPr>
          <a:lstStyle/>
          <a:p>
            <a:r>
              <a:rPr lang="en-US" sz="1100" b="1" dirty="0">
                <a:latin typeface="Palatino" pitchFamily="2" charset="77"/>
                <a:ea typeface="Palatino" pitchFamily="2" charset="77"/>
              </a:rPr>
              <a:t>Right now, there are over 980 million malware programs out there and growing</a:t>
            </a:r>
            <a:r>
              <a:rPr lang="en-US" sz="1100" dirty="0">
                <a:latin typeface="Palatino" pitchFamily="2" charset="77"/>
                <a:ea typeface="Palatino" pitchFamily="2" charset="77"/>
              </a:rPr>
              <a:t> (source: AV-Test Institute), and 70% of the cyber-attacks occurring are aimed at small businesses (source: National Cybersecurity Alliance); you just don’t hear about it because the news wants to report on BIG breaches OR it’s kept quiet by the company for fear of attracting bad PR, lawsuits and data-breach fines, and out of sheer embarrassment.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In fact, the National Cybersecurity Alliance reports that </a:t>
            </a:r>
            <a:r>
              <a:rPr lang="en-US" sz="1100" b="1" dirty="0">
                <a:latin typeface="Palatino" pitchFamily="2" charset="77"/>
                <a:ea typeface="Palatino" pitchFamily="2" charset="77"/>
              </a:rPr>
              <a:t>one in five small businesses have been victims of cybercrime in the last year</a:t>
            </a:r>
            <a:r>
              <a:rPr lang="en-US" sz="1100" dirty="0">
                <a:latin typeface="Palatino" pitchFamily="2" charset="77"/>
                <a:ea typeface="Palatino" pitchFamily="2" charset="77"/>
              </a:rPr>
              <a:t> – and that number includes </a:t>
            </a:r>
            <a:r>
              <a:rPr lang="en-US" sz="1100" u="sng" dirty="0">
                <a:latin typeface="Palatino" pitchFamily="2" charset="77"/>
                <a:ea typeface="Palatino" pitchFamily="2" charset="77"/>
              </a:rPr>
              <a:t>only the crimes that were reported</a:t>
            </a:r>
            <a:r>
              <a:rPr lang="en-US" sz="1100" dirty="0">
                <a:latin typeface="Palatino" pitchFamily="2" charset="77"/>
                <a:ea typeface="Palatino" pitchFamily="2" charset="77"/>
              </a:rPr>
              <a:t>. Most small businesses are too embarrassed or afraid to report breaches, so it’s safe to assume that number is much, much higher. </a:t>
            </a:r>
          </a:p>
          <a:p>
            <a:endParaRPr lang="en-US" sz="1100" dirty="0">
              <a:latin typeface="Palatino" pitchFamily="2" charset="77"/>
              <a:ea typeface="Palatino" pitchFamily="2" charset="77"/>
            </a:endParaRPr>
          </a:p>
          <a:p>
            <a:r>
              <a:rPr lang="en-US" sz="1100" b="1" dirty="0">
                <a:latin typeface="Palatino" pitchFamily="2" charset="77"/>
                <a:ea typeface="Palatino" pitchFamily="2" charset="77"/>
              </a:rPr>
              <a:t>Are you “too small” to be significantly damaged by a ransomware attack that locks all of your files for several days or more?</a:t>
            </a:r>
            <a:r>
              <a:rPr lang="en-US" sz="1100" dirty="0">
                <a:latin typeface="Palatino" pitchFamily="2" charset="77"/>
                <a:ea typeface="Palatino" pitchFamily="2" charset="77"/>
              </a:rPr>
              <a:t> </a:t>
            </a:r>
          </a:p>
          <a:p>
            <a:endParaRPr lang="en-US" sz="1100" dirty="0">
              <a:latin typeface="Palatino" pitchFamily="2" charset="77"/>
              <a:ea typeface="Palatino" pitchFamily="2" charset="77"/>
            </a:endParaRPr>
          </a:p>
          <a:p>
            <a:r>
              <a:rPr lang="en-US" sz="1100" dirty="0">
                <a:latin typeface="Palatino" pitchFamily="2" charset="77"/>
                <a:ea typeface="Palatino" pitchFamily="2" charset="77"/>
              </a:rPr>
              <a:t>Are you “too small” to deal with a hacker using your company’s server as </a:t>
            </a:r>
            <a:r>
              <a:rPr lang="en-US" sz="1100" b="1" dirty="0">
                <a:latin typeface="Palatino" pitchFamily="2" charset="77"/>
                <a:ea typeface="Palatino" pitchFamily="2" charset="77"/>
              </a:rPr>
              <a:t>ground zero</a:t>
            </a:r>
            <a:r>
              <a:rPr lang="en-US" sz="1100" dirty="0">
                <a:latin typeface="Palatino" pitchFamily="2" charset="77"/>
                <a:ea typeface="Palatino" pitchFamily="2" charset="77"/>
              </a:rPr>
              <a:t> to infect all of your clients, vendors, employees and contacts with malware? Are you “too small” to worry about someone taking your payroll out of your bank account? According to Osterman Research, the AVERAGE ransomware demand is now $84,000 (source: MSSP Alert). It’s also estimated that small business lost over $100,000 per ransomware incident and over 25 hours of downtime. Of course, $100,000 isn’t the end of the world, is it? But are you okay to shrug this off? To take the chance? </a:t>
            </a:r>
          </a:p>
          <a:p>
            <a:endParaRPr lang="en-US" sz="1100" dirty="0">
              <a:latin typeface="Palatino" pitchFamily="2" charset="77"/>
              <a:ea typeface="Palatino" pitchFamily="2" charset="77"/>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3553118"/>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“Not My Company…Not My People…We’re Too Small,” You Say?</a:t>
            </a:r>
          </a:p>
        </p:txBody>
      </p:sp>
      <p:pic>
        <p:nvPicPr>
          <p:cNvPr id="4" name="Picture 3" descr="A picture containing text, clipart, vector graphics&#10;&#10;Description automatically generated">
            <a:extLst>
              <a:ext uri="{FF2B5EF4-FFF2-40B4-BE49-F238E27FC236}">
                <a16:creationId xmlns:a16="http://schemas.microsoft.com/office/drawing/2014/main" id="{A198B2FC-296E-83E4-7527-BE5F50CE418B}"/>
              </a:ext>
            </a:extLst>
          </p:cNvPr>
          <p:cNvPicPr>
            <a:picLocks noChangeAspect="1"/>
          </p:cNvPicPr>
          <p:nvPr/>
        </p:nvPicPr>
        <p:blipFill>
          <a:blip r:embed="rId2"/>
          <a:stretch>
            <a:fillRect/>
          </a:stretch>
        </p:blipFill>
        <p:spPr>
          <a:xfrm>
            <a:off x="4758168" y="4321966"/>
            <a:ext cx="2295703" cy="1234965"/>
          </a:xfrm>
          <a:prstGeom prst="rect">
            <a:avLst/>
          </a:prstGeom>
        </p:spPr>
      </p:pic>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4083A10-EDA4-897D-2444-0CA3C5E19148}"/>
              </a:ext>
            </a:extLst>
          </p:cNvPr>
          <p:cNvGrpSpPr/>
          <p:nvPr/>
        </p:nvGrpSpPr>
        <p:grpSpPr>
          <a:xfrm>
            <a:off x="960893" y="2049979"/>
            <a:ext cx="5846734" cy="1114236"/>
            <a:chOff x="960893" y="1482308"/>
            <a:chExt cx="5846734" cy="1114236"/>
          </a:xfrm>
        </p:grpSpPr>
        <p:sp>
          <p:nvSpPr>
            <p:cNvPr id="14" name="Rectangle 13">
              <a:extLst>
                <a:ext uri="{FF2B5EF4-FFF2-40B4-BE49-F238E27FC236}">
                  <a16:creationId xmlns:a16="http://schemas.microsoft.com/office/drawing/2014/main" id="{765FB7B6-FCB6-CFC8-BD9F-6D37E68A7D32}"/>
                </a:ext>
              </a:extLst>
            </p:cNvPr>
            <p:cNvSpPr/>
            <p:nvPr/>
          </p:nvSpPr>
          <p:spPr>
            <a:xfrm>
              <a:off x="960893" y="1482308"/>
              <a:ext cx="1115878" cy="567708"/>
            </a:xfrm>
            <a:prstGeom prst="rect">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A394E5-4F14-58A5-950B-B621FC1DBE3C}"/>
                </a:ext>
              </a:extLst>
            </p:cNvPr>
            <p:cNvSpPr/>
            <p:nvPr/>
          </p:nvSpPr>
          <p:spPr>
            <a:xfrm>
              <a:off x="5691749" y="2028836"/>
              <a:ext cx="1115878" cy="567708"/>
            </a:xfrm>
            <a:prstGeom prst="rect">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E29632-6184-D6F2-F309-7C03A67B7FDA}"/>
                </a:ext>
              </a:extLst>
            </p:cNvPr>
            <p:cNvSpPr txBox="1"/>
            <p:nvPr/>
          </p:nvSpPr>
          <p:spPr>
            <a:xfrm>
              <a:off x="1026760" y="1549831"/>
              <a:ext cx="5718875" cy="984885"/>
            </a:xfrm>
            <a:prstGeom prst="rect">
              <a:avLst/>
            </a:prstGeom>
            <a:solidFill>
              <a:schemeClr val="bg1"/>
            </a:solidFill>
            <a:ln>
              <a:noFill/>
            </a:ln>
          </p:spPr>
          <p:txBody>
            <a:bodyPr wrap="square" rtlCol="0">
              <a:spAutoFit/>
            </a:bodyPr>
            <a:lstStyle/>
            <a:p>
              <a:pPr algn="ctr"/>
              <a:endParaRPr lang="en-US" sz="500" b="1" dirty="0">
                <a:latin typeface="Tahoma" panose="020B0604030504040204" pitchFamily="34" charset="0"/>
                <a:ea typeface="Tahoma" panose="020B0604030504040204" pitchFamily="34" charset="0"/>
                <a:cs typeface="Tahoma" panose="020B0604030504040204" pitchFamily="34" charset="0"/>
              </a:endParaRPr>
            </a:p>
            <a:p>
              <a:pPr algn="ctr"/>
              <a:r>
                <a:rPr lang="en-US" sz="1200" b="1" dirty="0">
                  <a:latin typeface="Tahoma" panose="020B0604030504040204" pitchFamily="34" charset="0"/>
                  <a:ea typeface="Tahoma" panose="020B0604030504040204" pitchFamily="34" charset="0"/>
                  <a:cs typeface="Tahoma" panose="020B0604030504040204" pitchFamily="34" charset="0"/>
                </a:rPr>
                <a:t>QUESTION: When was the last time your current IT company had THIS conversation with you? What HAVE they told you about these new threats? If they have been silent, then I would urge you to read this report in full and act on the information urgently.</a:t>
              </a:r>
            </a:p>
            <a:p>
              <a:pPr algn="ctr"/>
              <a:endParaRPr lang="en-US" sz="500" dirty="0">
                <a:latin typeface="Tahoma" panose="020B0604030504040204" pitchFamily="34" charset="0"/>
                <a:ea typeface="Tahoma" panose="020B0604030504040204" pitchFamily="34" charset="0"/>
                <a:cs typeface="Tahoma" panose="020B0604030504040204" pitchFamily="34" charset="0"/>
              </a:endParaRPr>
            </a:p>
          </p:txBody>
        </p:sp>
        <p:cxnSp>
          <p:nvCxnSpPr>
            <p:cNvPr id="20" name="Straight Connector 19">
              <a:extLst>
                <a:ext uri="{FF2B5EF4-FFF2-40B4-BE49-F238E27FC236}">
                  <a16:creationId xmlns:a16="http://schemas.microsoft.com/office/drawing/2014/main" id="{1567B2F7-80D7-C2E5-D37B-52BA33FECEC2}"/>
                </a:ext>
              </a:extLst>
            </p:cNvPr>
            <p:cNvCxnSpPr>
              <a:cxnSpLocks/>
            </p:cNvCxnSpPr>
            <p:nvPr/>
          </p:nvCxnSpPr>
          <p:spPr>
            <a:xfrm flipH="1">
              <a:off x="3448879" y="1516283"/>
              <a:ext cx="3318992" cy="0"/>
            </a:xfrm>
            <a:prstGeom prst="line">
              <a:avLst/>
            </a:prstGeom>
            <a:ln w="1270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941624-8999-D497-37A2-8841738C2DD6}"/>
                </a:ext>
              </a:extLst>
            </p:cNvPr>
            <p:cNvCxnSpPr>
              <a:cxnSpLocks/>
            </p:cNvCxnSpPr>
            <p:nvPr/>
          </p:nvCxnSpPr>
          <p:spPr>
            <a:xfrm flipH="1">
              <a:off x="990710" y="2565636"/>
              <a:ext cx="3318992" cy="0"/>
            </a:xfrm>
            <a:prstGeom prst="line">
              <a:avLst/>
            </a:prstGeom>
            <a:ln w="12700">
              <a:solidFill>
                <a:srgbClr val="CECECE"/>
              </a:solidFill>
            </a:ln>
          </p:spPr>
          <p:style>
            <a:lnRef idx="1">
              <a:schemeClr val="accent1"/>
            </a:lnRef>
            <a:fillRef idx="0">
              <a:schemeClr val="accent1"/>
            </a:fillRef>
            <a:effectRef idx="0">
              <a:schemeClr val="accent1"/>
            </a:effectRef>
            <a:fontRef idx="minor">
              <a:schemeClr val="tx1"/>
            </a:fontRef>
          </p:style>
        </p:cxnSp>
      </p:grpSp>
      <p:sp>
        <p:nvSpPr>
          <p:cNvPr id="25" name="Title 1">
            <a:extLst>
              <a:ext uri="{FF2B5EF4-FFF2-40B4-BE49-F238E27FC236}">
                <a16:creationId xmlns:a16="http://schemas.microsoft.com/office/drawing/2014/main" id="{BD5CAC1A-4223-4096-2086-DCAB8684B940}"/>
              </a:ext>
            </a:extLst>
          </p:cNvPr>
          <p:cNvSpPr txBox="1">
            <a:spLocks/>
          </p:cNvSpPr>
          <p:nvPr/>
        </p:nvSpPr>
        <p:spPr>
          <a:xfrm>
            <a:off x="580848" y="787908"/>
            <a:ext cx="6657198" cy="1062644"/>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In fact, </a:t>
            </a:r>
            <a:r>
              <a:rPr lang="en-US" sz="1100" u="sng" dirty="0">
                <a:latin typeface="Palatino" pitchFamily="2" charset="77"/>
                <a:ea typeface="Palatino" pitchFamily="2" charset="77"/>
              </a:rPr>
              <a:t>if they have not talked to you about the protections outlined in this report, or about putting a cyber “disaster recovery” plan in place, you are at risk and you are not being advised properly</a:t>
            </a:r>
            <a:r>
              <a:rPr lang="en-US" sz="1100" dirty="0">
                <a:latin typeface="Palatino" pitchFamily="2" charset="77"/>
                <a:ea typeface="Palatino" pitchFamily="2" charset="77"/>
              </a:rPr>
              <a:t>.</a:t>
            </a:r>
          </a:p>
          <a:p>
            <a:endParaRPr lang="en-US" sz="1100" dirty="0">
              <a:latin typeface="Palatino" pitchFamily="2" charset="77"/>
              <a:ea typeface="Palatino" pitchFamily="2" charset="77"/>
            </a:endParaRPr>
          </a:p>
          <a:p>
            <a:r>
              <a:rPr lang="en-US" sz="1100" dirty="0">
                <a:latin typeface="Palatino" pitchFamily="2" charset="77"/>
                <a:ea typeface="Palatino" pitchFamily="2" charset="77"/>
              </a:rPr>
              <a:t>This is not a topic to be casual about. Should a breach occur, your reputation, your money, your company and your neck will be on the line, </a:t>
            </a:r>
            <a:r>
              <a:rPr lang="en-US" sz="1100" u="sng" dirty="0">
                <a:latin typeface="Palatino" pitchFamily="2" charset="77"/>
                <a:ea typeface="Palatino" pitchFamily="2" charset="77"/>
              </a:rPr>
              <a:t>which is why you must get involved and make sure your company is prepared and adequately protected, not just pass this off to someone else</a:t>
            </a:r>
            <a:r>
              <a:rPr lang="en-US" sz="1100" dirty="0">
                <a:latin typeface="Palatino" pitchFamily="2" charset="77"/>
                <a:ea typeface="Palatino" pitchFamily="2" charset="77"/>
              </a:rPr>
              <a:t>.</a:t>
            </a:r>
          </a:p>
          <a:p>
            <a:r>
              <a:rPr lang="en-US" sz="1100" dirty="0">
                <a:latin typeface="Palatino" pitchFamily="2" charset="77"/>
                <a:ea typeface="Palatino" pitchFamily="2" charset="77"/>
              </a:rPr>
              <a:t> </a:t>
            </a:r>
          </a:p>
        </p:txBody>
      </p:sp>
    </p:spTree>
    <p:extLst>
      <p:ext uri="{BB962C8B-B14F-4D97-AF65-F5344CB8AC3E}">
        <p14:creationId xmlns:p14="http://schemas.microsoft.com/office/powerpoint/2010/main" val="249165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7</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E1976B95-0835-D23B-BEB1-BAAF9A179586}"/>
              </a:ext>
            </a:extLst>
          </p:cNvPr>
          <p:cNvSpPr txBox="1">
            <a:spLocks/>
          </p:cNvSpPr>
          <p:nvPr/>
        </p:nvSpPr>
        <p:spPr>
          <a:xfrm>
            <a:off x="580848" y="3748809"/>
            <a:ext cx="6581511" cy="4390174"/>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Insurance carriers want to see phishing training and cybersecurity awareness training in place, and some will want to see a WISP and/or a Business Continuity Plan from your organization.  Depending on the carrier, your specific situation and the coverage you’re seeking, the list can be longer. </a:t>
            </a:r>
          </a:p>
          <a:p>
            <a:endParaRPr lang="en-US" sz="1100" dirty="0">
              <a:latin typeface="Palatino" pitchFamily="2" charset="77"/>
              <a:ea typeface="Palatino" pitchFamily="2" charset="77"/>
            </a:endParaRPr>
          </a:p>
          <a:p>
            <a:r>
              <a:rPr lang="en-US" sz="1100" b="1" dirty="0">
                <a:latin typeface="Palatino" pitchFamily="2" charset="77"/>
                <a:ea typeface="Palatino" pitchFamily="2" charset="77"/>
              </a:rPr>
              <a:t>But the biggest area of RISK that is likely being overlooked in your business is the actual enforcement of critical security protocols required for insurance coverage and compliance with data protection laws. </a:t>
            </a:r>
            <a:r>
              <a:rPr lang="en-US" sz="1100" dirty="0">
                <a:latin typeface="Palatino" pitchFamily="2" charset="77"/>
                <a:ea typeface="Palatino" pitchFamily="2" charset="77"/>
              </a:rPr>
              <a:t>Insurance carriers can (and will) deny payment of your claim if you failed to actually implement the security measures required to secure coverage. When a breach happens, they will investigate how it happened and whether or not you were negligent before paying out.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You cannot say, “I thought my IT company was doing this!” as a defense. Your IT company will argue they were not involved in the procurement of the policy and did not warranty your security (none will; check out your contract with them). They might show evidence of you refusing to purchase advanced security services from them to further distance them from any responsibility. And if </a:t>
            </a:r>
            <a:r>
              <a:rPr lang="en-US" sz="1100" u="sng" dirty="0">
                <a:latin typeface="Palatino" pitchFamily="2" charset="77"/>
                <a:ea typeface="Palatino" pitchFamily="2" charset="77"/>
              </a:rPr>
              <a:t>you</a:t>
            </a:r>
            <a:r>
              <a:rPr lang="en-US" sz="1100" dirty="0">
                <a:latin typeface="Palatino" pitchFamily="2" charset="77"/>
                <a:ea typeface="Palatino" pitchFamily="2" charset="77"/>
              </a:rPr>
              <a:t> haven’t been documenting the steps you’ve taken to secure your network and prove that you were not “willfully negligent,” </a:t>
            </a:r>
            <a:r>
              <a:rPr lang="en-US" sz="1100" b="1" dirty="0">
                <a:latin typeface="Palatino" pitchFamily="2" charset="77"/>
                <a:ea typeface="Palatino" pitchFamily="2" charset="77"/>
              </a:rPr>
              <a:t>this gigantic expensive nightmare will land squarely on your shoulders to </a:t>
            </a:r>
            <a:r>
              <a:rPr lang="en-US" sz="1100" b="1" u="sng" dirty="0">
                <a:latin typeface="Palatino" pitchFamily="2" charset="77"/>
                <a:ea typeface="Palatino" pitchFamily="2" charset="77"/>
              </a:rPr>
              <a:t>pay</a:t>
            </a:r>
            <a:r>
              <a:rPr lang="en-US" sz="1100" dirty="0">
                <a:latin typeface="Palatino" pitchFamily="2" charset="77"/>
                <a:ea typeface="Palatino" pitchFamily="2" charset="77"/>
              </a:rPr>
              <a:t>.</a:t>
            </a:r>
          </a:p>
        </p:txBody>
      </p:sp>
      <p:sp>
        <p:nvSpPr>
          <p:cNvPr id="17" name="Title 1">
            <a:extLst>
              <a:ext uri="{FF2B5EF4-FFF2-40B4-BE49-F238E27FC236}">
                <a16:creationId xmlns:a16="http://schemas.microsoft.com/office/drawing/2014/main" id="{38D7DBA3-CAB3-BE19-AF4F-5D1E9511A33F}"/>
              </a:ext>
            </a:extLst>
          </p:cNvPr>
          <p:cNvSpPr txBox="1">
            <a:spLocks/>
          </p:cNvSpPr>
          <p:nvPr/>
        </p:nvSpPr>
        <p:spPr>
          <a:xfrm>
            <a:off x="580846" y="759134"/>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How Bad Can It Be?</a:t>
            </a:r>
          </a:p>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My Insurance Will Cover Me, Won’t It?</a:t>
            </a:r>
          </a:p>
        </p:txBody>
      </p:sp>
      <p:pic>
        <p:nvPicPr>
          <p:cNvPr id="25" name="Picture 24">
            <a:extLst>
              <a:ext uri="{FF2B5EF4-FFF2-40B4-BE49-F238E27FC236}">
                <a16:creationId xmlns:a16="http://schemas.microsoft.com/office/drawing/2014/main" id="{2B7F3744-77D4-9A02-0E31-1AAE67F44677}"/>
              </a:ext>
            </a:extLst>
          </p:cNvPr>
          <p:cNvPicPr>
            <a:picLocks noChangeAspect="1"/>
          </p:cNvPicPr>
          <p:nvPr/>
        </p:nvPicPr>
        <p:blipFill>
          <a:blip r:embed="rId2"/>
          <a:srcRect/>
          <a:stretch/>
        </p:blipFill>
        <p:spPr>
          <a:xfrm>
            <a:off x="4602480" y="1591267"/>
            <a:ext cx="2559879" cy="1673944"/>
          </a:xfrm>
          <a:prstGeom prst="rect">
            <a:avLst/>
          </a:prstGeom>
        </p:spPr>
      </p:pic>
      <p:sp>
        <p:nvSpPr>
          <p:cNvPr id="26" name="Title 1">
            <a:extLst>
              <a:ext uri="{FF2B5EF4-FFF2-40B4-BE49-F238E27FC236}">
                <a16:creationId xmlns:a16="http://schemas.microsoft.com/office/drawing/2014/main" id="{8EF9FBCC-DBB4-EDB0-7E15-E7222EB6B3F3}"/>
              </a:ext>
            </a:extLst>
          </p:cNvPr>
          <p:cNvSpPr txBox="1">
            <a:spLocks/>
          </p:cNvSpPr>
          <p:nvPr/>
        </p:nvSpPr>
        <p:spPr>
          <a:xfrm>
            <a:off x="580847" y="1477522"/>
            <a:ext cx="3992438" cy="219738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Insurance companies are in the business </a:t>
            </a:r>
            <a:r>
              <a:rPr lang="en-US" sz="1100" u="sng" dirty="0">
                <a:latin typeface="Palatino" pitchFamily="2" charset="77"/>
                <a:ea typeface="Palatino" pitchFamily="2" charset="77"/>
              </a:rPr>
              <a:t>to make money, NOT pay out policy claims</a:t>
            </a:r>
            <a:r>
              <a:rPr lang="en-US" sz="1100" dirty="0">
                <a:latin typeface="Palatino" pitchFamily="2" charset="77"/>
                <a:ea typeface="Palatino" pitchFamily="2" charset="77"/>
              </a:rPr>
              <a:t>.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A few years ago, cyber insurance carriers were keeping 70% of premiums as profit and only paying out 30% in claims.  Fast forward to today and those figures are turned upside-down, causing carriers to make drastic changes in how </a:t>
            </a:r>
          </a:p>
          <a:p>
            <a:r>
              <a:rPr lang="en-US" sz="1100" dirty="0">
                <a:latin typeface="Palatino" pitchFamily="2" charset="77"/>
                <a:ea typeface="Palatino" pitchFamily="2" charset="77"/>
              </a:rPr>
              <a:t>cyber-liability insurance is acquired, and coverages paid.</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For starters, even getting a basic cyber-liability or crime policy today may require you to prove you have certain security measures in place, such as multi-factor authentication, password management, endpoint protection and tested and proved data backup solutions. </a:t>
            </a:r>
          </a:p>
        </p:txBody>
      </p:sp>
      <p:sp>
        <p:nvSpPr>
          <p:cNvPr id="27" name="Title 1">
            <a:extLst>
              <a:ext uri="{FF2B5EF4-FFF2-40B4-BE49-F238E27FC236}">
                <a16:creationId xmlns:a16="http://schemas.microsoft.com/office/drawing/2014/main" id="{FEA66E86-7840-D5AF-EAAA-C1B65B20816D}"/>
              </a:ext>
            </a:extLst>
          </p:cNvPr>
          <p:cNvSpPr txBox="1">
            <a:spLocks/>
          </p:cNvSpPr>
          <p:nvPr/>
        </p:nvSpPr>
        <p:spPr>
          <a:xfrm>
            <a:off x="580848" y="7026855"/>
            <a:ext cx="6581511" cy="795695"/>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Most business owners erroneously think cybercrime is limited to hackers based in China or Russia, but the evidence is overwhelming that disgruntled employees, both of your company and your vendors, can cause significant losses due to their knowledge of your organization and access to your data and systems. What damage can they do? </a:t>
            </a:r>
          </a:p>
        </p:txBody>
      </p:sp>
      <p:sp>
        <p:nvSpPr>
          <p:cNvPr id="28" name="Title 1">
            <a:extLst>
              <a:ext uri="{FF2B5EF4-FFF2-40B4-BE49-F238E27FC236}">
                <a16:creationId xmlns:a16="http://schemas.microsoft.com/office/drawing/2014/main" id="{7622DE17-3C6C-7BCE-F300-7BA1F81383B7}"/>
              </a:ext>
            </a:extLst>
          </p:cNvPr>
          <p:cNvSpPr txBox="1">
            <a:spLocks/>
          </p:cNvSpPr>
          <p:nvPr/>
        </p:nvSpPr>
        <p:spPr>
          <a:xfrm>
            <a:off x="580846" y="6567547"/>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It’s </a:t>
            </a:r>
            <a:r>
              <a:rPr lang="en-US" sz="1800" b="1" u="sng" dirty="0">
                <a:solidFill>
                  <a:srgbClr val="355466"/>
                </a:solidFill>
                <a:latin typeface="Tahoma" panose="020B0604030504040204" pitchFamily="34" charset="0"/>
                <a:ea typeface="Tahoma" panose="020B0604030504040204" pitchFamily="34" charset="0"/>
                <a:cs typeface="Tahoma" panose="020B0604030504040204" pitchFamily="34" charset="0"/>
              </a:rPr>
              <a:t>NOT</a:t>
            </a: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 Just Cybercriminals Who Are The Problem</a:t>
            </a:r>
          </a:p>
        </p:txBody>
      </p:sp>
      <p:sp>
        <p:nvSpPr>
          <p:cNvPr id="37" name="TextBox 36">
            <a:extLst>
              <a:ext uri="{FF2B5EF4-FFF2-40B4-BE49-F238E27FC236}">
                <a16:creationId xmlns:a16="http://schemas.microsoft.com/office/drawing/2014/main" id="{926700BC-6AB8-4FF1-61A0-B421C245DC5F}"/>
              </a:ext>
            </a:extLst>
          </p:cNvPr>
          <p:cNvSpPr txBox="1"/>
          <p:nvPr/>
        </p:nvSpPr>
        <p:spPr>
          <a:xfrm>
            <a:off x="9083040" y="8473440"/>
            <a:ext cx="184731" cy="369332"/>
          </a:xfrm>
          <a:prstGeom prst="rect">
            <a:avLst/>
          </a:prstGeom>
          <a:noFill/>
        </p:spPr>
        <p:txBody>
          <a:bodyPr wrap="none" rtlCol="0">
            <a:spAutoFit/>
          </a:bodyPr>
          <a:lstStyle/>
          <a:p>
            <a:endParaRPr lang="en-US" dirty="0"/>
          </a:p>
        </p:txBody>
      </p:sp>
      <p:sp>
        <p:nvSpPr>
          <p:cNvPr id="39" name="Title 1">
            <a:extLst>
              <a:ext uri="{FF2B5EF4-FFF2-40B4-BE49-F238E27FC236}">
                <a16:creationId xmlns:a16="http://schemas.microsoft.com/office/drawing/2014/main" id="{BC207897-C939-991B-3142-9317A2D424F4}"/>
              </a:ext>
            </a:extLst>
          </p:cNvPr>
          <p:cNvSpPr txBox="1">
            <a:spLocks/>
          </p:cNvSpPr>
          <p:nvPr/>
        </p:nvSpPr>
        <p:spPr>
          <a:xfrm>
            <a:off x="534351" y="7761590"/>
            <a:ext cx="5200022" cy="170131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71450" lvl="0" indent="-171450">
              <a:buClr>
                <a:srgbClr val="355466"/>
              </a:buClr>
              <a:buFont typeface="Arial" panose="020B0604020202020204" pitchFamily="34" charset="0"/>
              <a:buChar char="•"/>
            </a:pPr>
            <a:r>
              <a:rPr lang="en-US" sz="1100" b="1" dirty="0">
                <a:solidFill>
                  <a:srgbClr val="355466"/>
                </a:solidFill>
                <a:latin typeface="Tahoma" panose="020B0604030504040204" pitchFamily="34" charset="0"/>
                <a:ea typeface="Tahoma" panose="020B0604030504040204" pitchFamily="34" charset="0"/>
                <a:cs typeface="Tahoma" panose="020B0604030504040204" pitchFamily="34" charset="0"/>
              </a:rPr>
              <a:t>They leave with YOUR company’s files, client data and confidential information stored on personal devices</a:t>
            </a:r>
            <a:r>
              <a:rPr lang="en-US" sz="1100" dirty="0">
                <a:latin typeface="Palatino" pitchFamily="2" charset="77"/>
                <a:ea typeface="Palatino" pitchFamily="2" charset="77"/>
              </a:rPr>
              <a:t>, as well as retaining access to cloud applications, such as social media sites and file-sharing sites (Dropbox or OneDrive, for example), that your IT department doesn’t know about or forgets to change the password to. </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dirty="0">
                <a:latin typeface="Palatino" pitchFamily="2" charset="77"/>
                <a:ea typeface="Palatino" pitchFamily="2" charset="77"/>
              </a:rPr>
              <a:t>In fact, according to an in-depth study conducted by Osterman Research, </a:t>
            </a:r>
            <a:r>
              <a:rPr lang="en-US" sz="1100" b="1" dirty="0">
                <a:latin typeface="Palatino" pitchFamily="2" charset="77"/>
                <a:ea typeface="Palatino" pitchFamily="2" charset="77"/>
              </a:rPr>
              <a:t>69% of businesses experience data loss due to employee turnover and 87% of employees who leave take data with them</a:t>
            </a:r>
            <a:r>
              <a:rPr lang="en-US" sz="1100" dirty="0">
                <a:latin typeface="Palatino" pitchFamily="2" charset="77"/>
                <a:ea typeface="Palatino" pitchFamily="2" charset="77"/>
              </a:rPr>
              <a:t>. What do they do with that information? Sell it to competitors, BECOME a competitor or retain it to use at their next job. </a:t>
            </a:r>
          </a:p>
        </p:txBody>
      </p:sp>
      <p:pic>
        <p:nvPicPr>
          <p:cNvPr id="40" name="Picture 39" descr="Icon&#10;&#10;Description automatically generated">
            <a:extLst>
              <a:ext uri="{FF2B5EF4-FFF2-40B4-BE49-F238E27FC236}">
                <a16:creationId xmlns:a16="http://schemas.microsoft.com/office/drawing/2014/main" id="{FBABCEAF-7FFF-CFB5-1C50-6BAB7280457B}"/>
              </a:ext>
            </a:extLst>
          </p:cNvPr>
          <p:cNvPicPr>
            <a:picLocks noChangeAspect="1"/>
          </p:cNvPicPr>
          <p:nvPr/>
        </p:nvPicPr>
        <p:blipFill>
          <a:blip r:embed="rId3"/>
          <a:stretch>
            <a:fillRect/>
          </a:stretch>
        </p:blipFill>
        <p:spPr>
          <a:xfrm>
            <a:off x="5954323" y="7740470"/>
            <a:ext cx="1206235" cy="1253964"/>
          </a:xfrm>
          <a:prstGeom prst="rect">
            <a:avLst/>
          </a:prstGeom>
        </p:spPr>
      </p:pic>
    </p:spTree>
    <p:extLst>
      <p:ext uri="{BB962C8B-B14F-4D97-AF65-F5344CB8AC3E}">
        <p14:creationId xmlns:p14="http://schemas.microsoft.com/office/powerpoint/2010/main" val="63829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8</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A2E553E-0EA9-151B-F361-99F9F62B382F}"/>
              </a:ext>
            </a:extLst>
          </p:cNvPr>
          <p:cNvSpPr txBox="1">
            <a:spLocks/>
          </p:cNvSpPr>
          <p:nvPr/>
        </p:nvSpPr>
        <p:spPr>
          <a:xfrm>
            <a:off x="534351" y="680660"/>
            <a:ext cx="5200022" cy="6657875"/>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71450" lvl="0" indent="-171450">
              <a:buClr>
                <a:srgbClr val="355466"/>
              </a:buClr>
              <a:buFont typeface="Arial" panose="020B0604020202020204" pitchFamily="34" charset="0"/>
              <a:buChar char="•"/>
            </a:pPr>
            <a:r>
              <a:rPr lang="en-US" sz="1100" b="1" dirty="0">
                <a:solidFill>
                  <a:srgbClr val="355466"/>
                </a:solidFill>
                <a:latin typeface="Tahoma" panose="020B0604030504040204" pitchFamily="34" charset="0"/>
                <a:ea typeface="Tahoma" panose="020B0604030504040204" pitchFamily="34" charset="0"/>
                <a:cs typeface="Tahoma" panose="020B0604030504040204" pitchFamily="34" charset="0"/>
              </a:rPr>
              <a:t>Funds, inventory, trade secrets, client lists and HOURS stolen.</a:t>
            </a:r>
            <a:r>
              <a:rPr lang="en-US" sz="1100" dirty="0">
                <a:solidFill>
                  <a:srgbClr val="355466"/>
                </a:solidFill>
                <a:latin typeface="Tahoma" panose="020B0604030504040204" pitchFamily="34" charset="0"/>
                <a:ea typeface="Tahoma" panose="020B0604030504040204" pitchFamily="34" charset="0"/>
                <a:cs typeface="Tahoma" panose="020B0604030504040204" pitchFamily="34" charset="0"/>
              </a:rPr>
              <a:t> </a:t>
            </a:r>
            <a:r>
              <a:rPr lang="en-US" sz="1100" dirty="0">
                <a:latin typeface="Palatino" pitchFamily="2" charset="77"/>
                <a:ea typeface="Palatino" pitchFamily="2" charset="77"/>
              </a:rPr>
              <a:t>There are dozens of sneaky ways employees steal, and it’s happening a LOT more than businesses care to admit. According to the website </a:t>
            </a:r>
            <a:r>
              <a:rPr lang="en-US" sz="1100" dirty="0" err="1">
                <a:latin typeface="Palatino" pitchFamily="2" charset="77"/>
                <a:ea typeface="Palatino" pitchFamily="2" charset="77"/>
              </a:rPr>
              <a:t>StatisticBrain</a:t>
            </a:r>
            <a:r>
              <a:rPr lang="en-US" sz="1100" dirty="0">
                <a:latin typeface="Palatino" pitchFamily="2" charset="77"/>
                <a:ea typeface="Palatino" pitchFamily="2" charset="77"/>
              </a:rPr>
              <a:t>, 75% of all employees have stolen from their employers at some point. From stealing inventory to check and credit card fraud, your hard-earned money can easily be stolen over time in small amounts that you never catch. </a:t>
            </a:r>
            <a:br>
              <a:rPr lang="en-US" sz="1100" dirty="0">
                <a:latin typeface="Palatino" pitchFamily="2" charset="77"/>
                <a:ea typeface="Palatino" pitchFamily="2" charset="77"/>
              </a:rPr>
            </a:br>
            <a:br>
              <a:rPr lang="en-US" sz="800" dirty="0">
                <a:latin typeface="Palatino" pitchFamily="2" charset="77"/>
                <a:ea typeface="Palatino" pitchFamily="2" charset="77"/>
              </a:rPr>
            </a:br>
            <a:r>
              <a:rPr lang="en-US" sz="1100" b="1" dirty="0">
                <a:latin typeface="Palatino" pitchFamily="2" charset="77"/>
                <a:ea typeface="Palatino" pitchFamily="2" charset="77"/>
              </a:rPr>
              <a:t>Here’s the most COMMON way they steal:</a:t>
            </a:r>
            <a:r>
              <a:rPr lang="en-US" sz="1100" dirty="0">
                <a:latin typeface="Palatino" pitchFamily="2" charset="77"/>
                <a:ea typeface="Palatino" pitchFamily="2" charset="77"/>
              </a:rPr>
              <a:t> They waste HOURS of time on your dime to do personal errands, shop, play games, check social media feeds, gamble, read the news and a LONG list of non-work-related activities. Of course, YOU are paying them for a 40-hour week, but you might only be getting half of that. Then they complain about being “overwhelmed” and “overworked.” They tell you, “You need to hire more people!” so you do. All of this is a giant suck on profits if you allow it. Further, if your IT company is not monitoring what employees do and limiting what sites they can visit, they could do things that put you in legal jeopardy, like downloading illegal music and video files, visiting adult content websites, gaming and gambling – all of these sites fall under HIGH RISK for viruses and phishing scams. </a:t>
            </a:r>
            <a:br>
              <a:rPr lang="en-US" sz="1100" dirty="0">
                <a:latin typeface="Palatino" pitchFamily="2" charset="77"/>
                <a:ea typeface="Palatino" pitchFamily="2" charset="77"/>
              </a:rPr>
            </a:br>
            <a:endParaRPr lang="en-US" sz="1000" dirty="0">
              <a:latin typeface="Palatino" pitchFamily="2" charset="77"/>
              <a:ea typeface="Palatino" pitchFamily="2" charset="77"/>
            </a:endParaRPr>
          </a:p>
          <a:p>
            <a:pPr marL="171450" lvl="0" indent="-171450">
              <a:buClr>
                <a:srgbClr val="355466"/>
              </a:buClr>
              <a:buFont typeface="Arial" panose="020B0604020202020204" pitchFamily="34" charset="0"/>
              <a:buChar char="•"/>
            </a:pPr>
            <a:r>
              <a:rPr lang="en-US" sz="1100" b="1" dirty="0">
                <a:solidFill>
                  <a:srgbClr val="355466"/>
                </a:solidFill>
                <a:latin typeface="Tahoma" panose="020B0604030504040204" pitchFamily="34" charset="0"/>
                <a:ea typeface="Tahoma" panose="020B0604030504040204" pitchFamily="34" charset="0"/>
                <a:cs typeface="Tahoma" panose="020B0604030504040204" pitchFamily="34" charset="0"/>
              </a:rPr>
              <a:t>They DELETE everything. A common scenario: </a:t>
            </a:r>
            <a:r>
              <a:rPr lang="en-US" sz="1100" dirty="0">
                <a:latin typeface="Palatino" pitchFamily="2" charset="77"/>
                <a:ea typeface="Palatino" pitchFamily="2" charset="77"/>
              </a:rPr>
              <a:t>An employee is fired or quits because they are unhappy with how they are being treated – but before they leave, they permanently delete ALL of their e-mails and any critical files they can get their hands on. If you don’t have that data backed up, you lose it ALL. Even if you sue them and win, the legal costs, time wasted on the lawsuit and on recovering the data, not to mention the aggravation and distraction of dealing with it all, are all greater costs than what you </a:t>
            </a:r>
            <a:r>
              <a:rPr lang="en-US" sz="1100" i="1" dirty="0">
                <a:latin typeface="Palatino" pitchFamily="2" charset="77"/>
                <a:ea typeface="Palatino" pitchFamily="2" charset="77"/>
              </a:rPr>
              <a:t>might</a:t>
            </a:r>
            <a:r>
              <a:rPr lang="en-US" sz="1100" dirty="0">
                <a:latin typeface="Palatino" pitchFamily="2" charset="77"/>
                <a:ea typeface="Palatino" pitchFamily="2" charset="77"/>
              </a:rPr>
              <a:t> get awarded if you win the lawsuit, </a:t>
            </a:r>
            <a:r>
              <a:rPr lang="en-US" sz="1100" i="1" dirty="0">
                <a:latin typeface="Palatino" pitchFamily="2" charset="77"/>
                <a:ea typeface="Palatino" pitchFamily="2" charset="77"/>
              </a:rPr>
              <a:t>might</a:t>
            </a:r>
            <a:r>
              <a:rPr lang="en-US" sz="1100" dirty="0">
                <a:latin typeface="Palatino" pitchFamily="2" charset="77"/>
                <a:ea typeface="Palatino" pitchFamily="2" charset="77"/>
              </a:rPr>
              <a:t> collect in damages. </a:t>
            </a:r>
          </a:p>
          <a:p>
            <a:pPr marL="171450" lvl="0" indent="-171450">
              <a:buClr>
                <a:srgbClr val="355466"/>
              </a:buClr>
              <a:buFont typeface="Arial" panose="020B0604020202020204" pitchFamily="34" charset="0"/>
              <a:buChar char="•"/>
            </a:pPr>
            <a:endParaRPr lang="en-US" sz="1000" dirty="0">
              <a:latin typeface="Palatino" pitchFamily="2" charset="77"/>
              <a:ea typeface="Palatino" pitchFamily="2" charset="77"/>
            </a:endParaRPr>
          </a:p>
          <a:p>
            <a:pPr marL="171450" lvl="0" indent="-171450">
              <a:buFont typeface="Arial" panose="020B0604020202020204" pitchFamily="34" charset="0"/>
              <a:buChar char="•"/>
            </a:pPr>
            <a:r>
              <a:rPr lang="en-US" sz="1100" b="1" dirty="0">
                <a:solidFill>
                  <a:srgbClr val="355466"/>
                </a:solidFill>
                <a:latin typeface="Tahoma" panose="020B0604030504040204" pitchFamily="34" charset="0"/>
                <a:ea typeface="Tahoma" panose="020B0604030504040204" pitchFamily="34" charset="0"/>
                <a:cs typeface="Tahoma" panose="020B0604030504040204" pitchFamily="34" charset="0"/>
              </a:rPr>
              <a:t>They become a PAID whistleblower for the government.</a:t>
            </a:r>
            <a:r>
              <a:rPr lang="en-US" sz="1100" dirty="0">
                <a:solidFill>
                  <a:srgbClr val="355466"/>
                </a:solidFill>
                <a:latin typeface="Tahoma" panose="020B0604030504040204" pitchFamily="34" charset="0"/>
                <a:ea typeface="Tahoma" panose="020B0604030504040204" pitchFamily="34" charset="0"/>
                <a:cs typeface="Tahoma" panose="020B0604030504040204" pitchFamily="34" charset="0"/>
              </a:rPr>
              <a:t> </a:t>
            </a:r>
            <a:r>
              <a:rPr lang="en-US" sz="1100" dirty="0">
                <a:latin typeface="Palatino" pitchFamily="2" charset="77"/>
                <a:ea typeface="Palatino" pitchFamily="2" charset="77"/>
              </a:rPr>
              <a:t>For example, complaints filed for HIPAA violations on medical practices primarily come from two sources: 1. An actual cyber-attack happening, or 2. </a:t>
            </a:r>
            <a:r>
              <a:rPr lang="en-US" sz="1100" u="sng" dirty="0">
                <a:latin typeface="Palatino" pitchFamily="2" charset="77"/>
                <a:ea typeface="Palatino" pitchFamily="2" charset="77"/>
              </a:rPr>
              <a:t>Whistleblowers </a:t>
            </a:r>
            <a:r>
              <a:rPr lang="en-US" sz="1100" i="1" u="sng" dirty="0">
                <a:latin typeface="Palatino" pitchFamily="2" charset="77"/>
                <a:ea typeface="Palatino" pitchFamily="2" charset="77"/>
              </a:rPr>
              <a:t>inside</a:t>
            </a:r>
            <a:r>
              <a:rPr lang="en-US" sz="1100" u="sng" dirty="0">
                <a:latin typeface="Palatino" pitchFamily="2" charset="77"/>
                <a:ea typeface="Palatino" pitchFamily="2" charset="77"/>
              </a:rPr>
              <a:t> the organization</a:t>
            </a:r>
            <a:r>
              <a:rPr lang="en-US" sz="1100" dirty="0">
                <a:latin typeface="Palatino" pitchFamily="2" charset="77"/>
                <a:ea typeface="Palatino" pitchFamily="2" charset="77"/>
              </a:rPr>
              <a:t>. </a:t>
            </a:r>
            <a:r>
              <a:rPr lang="en-US" sz="1100" b="1" dirty="0">
                <a:latin typeface="Palatino" pitchFamily="2" charset="77"/>
                <a:ea typeface="Palatino" pitchFamily="2" charset="77"/>
              </a:rPr>
              <a:t>More specifically, disgruntled patients and employees</a:t>
            </a:r>
            <a:r>
              <a:rPr lang="en-US" sz="1100" dirty="0">
                <a:latin typeface="Palatino" pitchFamily="2" charset="77"/>
                <a:ea typeface="Palatino" pitchFamily="2" charset="77"/>
              </a:rPr>
              <a:t>, not government auditors.</a:t>
            </a:r>
            <a:br>
              <a:rPr lang="en-US" sz="1100" dirty="0">
                <a:latin typeface="Palatino" pitchFamily="2" charset="77"/>
                <a:ea typeface="Palatino" pitchFamily="2" charset="77"/>
              </a:rPr>
            </a:br>
            <a:br>
              <a:rPr lang="en-US" sz="800" dirty="0">
                <a:latin typeface="Palatino" pitchFamily="2" charset="77"/>
                <a:ea typeface="Palatino" pitchFamily="2" charset="77"/>
              </a:rPr>
            </a:br>
            <a:r>
              <a:rPr lang="en-US" sz="1100" dirty="0">
                <a:latin typeface="Palatino" pitchFamily="2" charset="77"/>
                <a:ea typeface="Palatino" pitchFamily="2" charset="77"/>
              </a:rPr>
              <a:t>Employees, vendors and even patients/clients can be financially rewarded for reporting YOU and be protected under a Safe Harbor law. Ambulance chasing attorneys know this and are advertising to take whistleblower cases on Google (just do a quick search for “Medicaid fraud whistleblower reward” and look at the ads that come up from law firms). There’s even a website, www.CorporateWhistleBlower.com that promotes, “Get Rewarded For What You Know,” encouraging people to come forward for Medicare fraud or companies over-billing or defrauding the government. This is just the tip of the iceberg coming for ALL industries as state and federal governments enact more cybersecurity protection laws.</a:t>
            </a:r>
          </a:p>
        </p:txBody>
      </p:sp>
      <p:pic>
        <p:nvPicPr>
          <p:cNvPr id="19" name="Picture 18" descr="Icon&#10;&#10;Description automatically generated">
            <a:extLst>
              <a:ext uri="{FF2B5EF4-FFF2-40B4-BE49-F238E27FC236}">
                <a16:creationId xmlns:a16="http://schemas.microsoft.com/office/drawing/2014/main" id="{1AF783F2-94AA-7A99-AB2A-71E6DEA04BAE}"/>
              </a:ext>
            </a:extLst>
          </p:cNvPr>
          <p:cNvPicPr>
            <a:picLocks noChangeAspect="1"/>
          </p:cNvPicPr>
          <p:nvPr/>
        </p:nvPicPr>
        <p:blipFill>
          <a:blip r:embed="rId2"/>
          <a:stretch>
            <a:fillRect/>
          </a:stretch>
        </p:blipFill>
        <p:spPr>
          <a:xfrm>
            <a:off x="5938028" y="674744"/>
            <a:ext cx="1222530" cy="1435144"/>
          </a:xfrm>
          <a:prstGeom prst="rect">
            <a:avLst/>
          </a:prstGeom>
        </p:spPr>
      </p:pic>
      <p:sp>
        <p:nvSpPr>
          <p:cNvPr id="20" name="Parallelogram 19">
            <a:extLst>
              <a:ext uri="{FF2B5EF4-FFF2-40B4-BE49-F238E27FC236}">
                <a16:creationId xmlns:a16="http://schemas.microsoft.com/office/drawing/2014/main" id="{4CEF19DD-CE93-9262-6ACB-F575ED97CE7D}"/>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Graphical user interface, text, application&#10;&#10;Description automatically generated">
            <a:extLst>
              <a:ext uri="{FF2B5EF4-FFF2-40B4-BE49-F238E27FC236}">
                <a16:creationId xmlns:a16="http://schemas.microsoft.com/office/drawing/2014/main" id="{2EC1A565-C057-DC1F-ADC3-9D64DEBBB5A6}"/>
              </a:ext>
            </a:extLst>
          </p:cNvPr>
          <p:cNvPicPr>
            <a:picLocks noChangeAspect="1"/>
          </p:cNvPicPr>
          <p:nvPr/>
        </p:nvPicPr>
        <p:blipFill>
          <a:blip r:embed="rId3"/>
          <a:stretch>
            <a:fillRect/>
          </a:stretch>
        </p:blipFill>
        <p:spPr>
          <a:xfrm>
            <a:off x="5954323" y="3583066"/>
            <a:ext cx="1283726" cy="1103904"/>
          </a:xfrm>
          <a:prstGeom prst="rect">
            <a:avLst/>
          </a:prstGeom>
        </p:spPr>
      </p:pic>
      <p:sp>
        <p:nvSpPr>
          <p:cNvPr id="23" name="Title 1">
            <a:extLst>
              <a:ext uri="{FF2B5EF4-FFF2-40B4-BE49-F238E27FC236}">
                <a16:creationId xmlns:a16="http://schemas.microsoft.com/office/drawing/2014/main" id="{D2158529-ECE6-4F91-E3CF-A27BBE2A7BA9}"/>
              </a:ext>
            </a:extLst>
          </p:cNvPr>
          <p:cNvSpPr txBox="1">
            <a:spLocks/>
          </p:cNvSpPr>
          <p:nvPr/>
        </p:nvSpPr>
        <p:spPr>
          <a:xfrm>
            <a:off x="580848" y="7351482"/>
            <a:ext cx="6581511" cy="1298958"/>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Take a look at the above list. Do you </a:t>
            </a:r>
            <a:r>
              <a:rPr lang="en-US" sz="1100" i="1" dirty="0">
                <a:latin typeface="Palatino" pitchFamily="2" charset="77"/>
                <a:ea typeface="Palatino" pitchFamily="2" charset="77"/>
              </a:rPr>
              <a:t>really</a:t>
            </a:r>
            <a:r>
              <a:rPr lang="en-US" sz="1100" dirty="0">
                <a:latin typeface="Palatino" pitchFamily="2" charset="77"/>
                <a:ea typeface="Palatino" pitchFamily="2" charset="77"/>
              </a:rPr>
              <a:t> think </a:t>
            </a:r>
            <a:r>
              <a:rPr lang="en-US" sz="1100" i="1" dirty="0">
                <a:latin typeface="Palatino" pitchFamily="2" charset="77"/>
                <a:ea typeface="Palatino" pitchFamily="2" charset="77"/>
              </a:rPr>
              <a:t>this</a:t>
            </a:r>
            <a:r>
              <a:rPr lang="en-US" sz="1100" dirty="0">
                <a:latin typeface="Palatino" pitchFamily="2" charset="77"/>
                <a:ea typeface="Palatino" pitchFamily="2" charset="77"/>
              </a:rPr>
              <a:t> </a:t>
            </a:r>
            <a:r>
              <a:rPr lang="en-US" sz="1100" i="1" dirty="0">
                <a:latin typeface="Palatino" pitchFamily="2" charset="77"/>
                <a:ea typeface="Palatino" pitchFamily="2" charset="77"/>
              </a:rPr>
              <a:t>can’t</a:t>
            </a:r>
            <a:r>
              <a:rPr lang="en-US" sz="1100" dirty="0">
                <a:latin typeface="Palatino" pitchFamily="2" charset="77"/>
                <a:ea typeface="Palatino" pitchFamily="2" charset="77"/>
              </a:rPr>
              <a:t> happen to you?</a:t>
            </a:r>
          </a:p>
          <a:p>
            <a:endParaRPr lang="en-US" sz="1000" dirty="0">
              <a:latin typeface="Palatino" pitchFamily="2" charset="77"/>
              <a:ea typeface="Palatino" pitchFamily="2" charset="77"/>
            </a:endParaRPr>
          </a:p>
          <a:p>
            <a:r>
              <a:rPr lang="en-US" sz="1100" b="1" dirty="0">
                <a:latin typeface="Palatino" pitchFamily="2" charset="77"/>
                <a:ea typeface="Palatino" pitchFamily="2" charset="77"/>
              </a:rPr>
              <a:t>Then there’s the threat of vendor theft.</a:t>
            </a:r>
            <a:r>
              <a:rPr lang="en-US" sz="1100" dirty="0">
                <a:latin typeface="Palatino" pitchFamily="2" charset="77"/>
                <a:ea typeface="Palatino" pitchFamily="2" charset="77"/>
              </a:rPr>
              <a:t> Your payroll, HR and accounting firm have direct access to highly confidential information and a unique ability to commit fraud. THEIR employees, not just the leadership team, can steal money, data and confidential information. All it takes is a part-time employee – perhaps hired to assist in data entry during tax season, and who is not being closely supervised or is working from home on routine tasks with your account – to decide to make a little money on the side by selling data or siphoning funds from your account.</a:t>
            </a:r>
          </a:p>
        </p:txBody>
      </p:sp>
      <p:sp>
        <p:nvSpPr>
          <p:cNvPr id="24" name="TextBox 23">
            <a:extLst>
              <a:ext uri="{FF2B5EF4-FFF2-40B4-BE49-F238E27FC236}">
                <a16:creationId xmlns:a16="http://schemas.microsoft.com/office/drawing/2014/main" id="{4D90D318-54AE-E3AF-8391-A438E30AFD0B}"/>
              </a:ext>
            </a:extLst>
          </p:cNvPr>
          <p:cNvSpPr txBox="1"/>
          <p:nvPr/>
        </p:nvSpPr>
        <p:spPr>
          <a:xfrm>
            <a:off x="0" y="8817758"/>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rPr>
              <a:t>www.intellinet-sc.com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864-288-1114</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001B97A-B983-6205-7451-DA9373EDC65D}"/>
              </a:ext>
            </a:extLst>
          </p:cNvPr>
          <p:cNvPicPr>
            <a:picLocks noChangeAspect="1"/>
          </p:cNvPicPr>
          <p:nvPr/>
        </p:nvPicPr>
        <p:blipFill>
          <a:blip r:embed="rId4"/>
          <a:stretch>
            <a:fillRect/>
          </a:stretch>
        </p:blipFill>
        <p:spPr>
          <a:xfrm>
            <a:off x="5954323" y="4882723"/>
            <a:ext cx="1319091" cy="1225913"/>
          </a:xfrm>
          <a:prstGeom prst="rect">
            <a:avLst/>
          </a:prstGeom>
        </p:spPr>
      </p:pic>
    </p:spTree>
    <p:extLst>
      <p:ext uri="{BB962C8B-B14F-4D97-AF65-F5344CB8AC3E}">
        <p14:creationId xmlns:p14="http://schemas.microsoft.com/office/powerpoint/2010/main" val="417420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80846" y="2185476"/>
            <a:ext cx="5153527" cy="1841167"/>
          </a:xfrm>
        </p:spPr>
        <p:txBody>
          <a:bodyPr anchor="t">
            <a:noAutofit/>
          </a:bodyPr>
          <a:lstStyle/>
          <a:p>
            <a:r>
              <a:rPr lang="en-US" sz="1100" dirty="0">
                <a:latin typeface="Palatino" pitchFamily="2" charset="77"/>
                <a:ea typeface="Palatino" pitchFamily="2" charset="77"/>
              </a:rPr>
              <a:t>What’s worse than a data breach? </a:t>
            </a:r>
            <a:r>
              <a:rPr lang="en-US" sz="1100" u="sng" dirty="0">
                <a:latin typeface="Palatino" pitchFamily="2" charset="77"/>
                <a:ea typeface="Palatino" pitchFamily="2" charset="77"/>
              </a:rPr>
              <a:t>Trying to cover it up</a:t>
            </a:r>
            <a:r>
              <a:rPr lang="en-US" sz="1100" dirty="0">
                <a:latin typeface="Palatino" pitchFamily="2" charset="77"/>
                <a:ea typeface="Palatino" pitchFamily="2" charset="77"/>
              </a:rPr>
              <a:t>. Companies like Yahoo! are learning that lesson the hard way, facing multiple class-action lawsuits for NOT telling their users immediately when they discovered they were hacked. With dark-web monitoring and forensics tools, WHERE data gets breached is easily traced back to the company and website, </a:t>
            </a:r>
            <a:r>
              <a:rPr lang="en-US" sz="1100" u="sng" dirty="0">
                <a:latin typeface="Palatino" pitchFamily="2" charset="77"/>
                <a:ea typeface="Palatino" pitchFamily="2" charset="77"/>
              </a:rPr>
              <a:t>so you cannot hide it</a:t>
            </a:r>
            <a:r>
              <a:rPr lang="en-US" sz="1100" dirty="0">
                <a:latin typeface="Palatino" pitchFamily="2" charset="77"/>
                <a:ea typeface="Palatino" pitchFamily="2" charset="77"/>
              </a:rPr>
              <a:t>.</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dirty="0">
                <a:latin typeface="Palatino" pitchFamily="2" charset="77"/>
                <a:ea typeface="Palatino" pitchFamily="2" charset="77"/>
              </a:rPr>
              <a:t>When it happens, do you think your clients</a:t>
            </a:r>
            <a:r>
              <a:rPr lang="en-US" sz="1100" dirty="0">
                <a:solidFill>
                  <a:srgbClr val="FF0000"/>
                </a:solidFill>
                <a:latin typeface="Palatino" pitchFamily="2" charset="77"/>
                <a:ea typeface="Palatino" pitchFamily="2" charset="77"/>
              </a:rPr>
              <a:t> </a:t>
            </a:r>
            <a:r>
              <a:rPr lang="en-US" sz="1100" dirty="0">
                <a:latin typeface="Palatino" pitchFamily="2" charset="77"/>
                <a:ea typeface="Palatino" pitchFamily="2" charset="77"/>
              </a:rPr>
              <a:t>will rally around you? Have sympathy? News like this travels fast on social media. They will demand answers: HAVE YOU BEEN RESPONSIBLE in putting in place the protections outlined in this report, or will you have to tell your clients, “Sorry, we got hacked because we didn’t think it would happen to us,” or “We didn’t want to spend the money”? Is </a:t>
            </a:r>
            <a:r>
              <a:rPr lang="en-US" sz="1100" i="1" dirty="0">
                <a:latin typeface="Palatino" pitchFamily="2" charset="77"/>
                <a:ea typeface="Palatino" pitchFamily="2" charset="77"/>
              </a:rPr>
              <a:t>that</a:t>
            </a:r>
            <a:r>
              <a:rPr lang="en-US" sz="1100" dirty="0">
                <a:latin typeface="Palatino" pitchFamily="2" charset="77"/>
                <a:ea typeface="Palatino" pitchFamily="2" charset="77"/>
              </a:rPr>
              <a:t> going to be sufficient to pacify them? </a:t>
            </a:r>
            <a:br>
              <a:rPr lang="en-US" sz="1100" dirty="0">
                <a:latin typeface="Palatino" pitchFamily="2" charset="77"/>
                <a:ea typeface="Palatino" pitchFamily="2" charset="77"/>
              </a:rPr>
            </a:br>
            <a:endParaRPr lang="en-US" sz="1100" dirty="0">
              <a:latin typeface="Palatino" pitchFamily="2" charset="77"/>
              <a:ea typeface="Palatino" pitchFamily="2" charset="77"/>
            </a:endParaRP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9</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CECECE"/>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261899" y="730391"/>
            <a:ext cx="7219407" cy="60153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Exactly How Can Your Company Be Damaged By Cybercrime?</a:t>
            </a:r>
            <a:b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br>
            <a:r>
              <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rPr>
              <a:t>Let Us Count The Ways:</a:t>
            </a: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19DC678-25DC-665A-FEEE-AF6C9192330F}"/>
              </a:ext>
            </a:extLst>
          </p:cNvPr>
          <p:cNvGrpSpPr/>
          <p:nvPr/>
        </p:nvGrpSpPr>
        <p:grpSpPr>
          <a:xfrm>
            <a:off x="-232475" y="1581230"/>
            <a:ext cx="1348352" cy="409392"/>
            <a:chOff x="-232475" y="1612226"/>
            <a:chExt cx="1348352" cy="409392"/>
          </a:xfrm>
        </p:grpSpPr>
        <p:sp>
          <p:nvSpPr>
            <p:cNvPr id="14" name="Parallelogram 13">
              <a:extLst>
                <a:ext uri="{FF2B5EF4-FFF2-40B4-BE49-F238E27FC236}">
                  <a16:creationId xmlns:a16="http://schemas.microsoft.com/office/drawing/2014/main" id="{C19EFCC0-A339-4A85-3603-116A0684194D}"/>
                </a:ext>
              </a:extLst>
            </p:cNvPr>
            <p:cNvSpPr/>
            <p:nvPr/>
          </p:nvSpPr>
          <p:spPr>
            <a:xfrm>
              <a:off x="-232475" y="1612226"/>
              <a:ext cx="1348352" cy="409392"/>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1B01E9-545C-8C02-3DA0-E3B7F88E5912}"/>
                </a:ext>
              </a:extLst>
            </p:cNvPr>
            <p:cNvSpPr txBox="1"/>
            <p:nvPr/>
          </p:nvSpPr>
          <p:spPr>
            <a:xfrm>
              <a:off x="580846" y="1621289"/>
              <a:ext cx="404278" cy="369332"/>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8" name="Title 1">
            <a:extLst>
              <a:ext uri="{FF2B5EF4-FFF2-40B4-BE49-F238E27FC236}">
                <a16:creationId xmlns:a16="http://schemas.microsoft.com/office/drawing/2014/main" id="{C8391349-1A05-5873-C12D-DC376DDE0A71}"/>
              </a:ext>
            </a:extLst>
          </p:cNvPr>
          <p:cNvSpPr txBox="1">
            <a:spLocks/>
          </p:cNvSpPr>
          <p:nvPr/>
        </p:nvSpPr>
        <p:spPr>
          <a:xfrm>
            <a:off x="1185279" y="1618895"/>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800" b="1" dirty="0">
                <a:latin typeface="Tahoma" panose="020B0604030504040204" pitchFamily="34" charset="0"/>
                <a:ea typeface="Tahoma" panose="020B0604030504040204" pitchFamily="34" charset="0"/>
                <a:cs typeface="Tahoma" panose="020B0604030504040204" pitchFamily="34" charset="0"/>
              </a:rPr>
              <a:t>Reputational Damages: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20" name="Straight Connector 19">
            <a:extLst>
              <a:ext uri="{FF2B5EF4-FFF2-40B4-BE49-F238E27FC236}">
                <a16:creationId xmlns:a16="http://schemas.microsoft.com/office/drawing/2014/main" id="{DCE97B32-8CA2-1F2C-27F4-FC87F9997027}"/>
              </a:ext>
            </a:extLst>
          </p:cNvPr>
          <p:cNvCxnSpPr>
            <a:cxnSpLocks/>
          </p:cNvCxnSpPr>
          <p:nvPr/>
        </p:nvCxnSpPr>
        <p:spPr>
          <a:xfrm flipH="1">
            <a:off x="1262771" y="1975124"/>
            <a:ext cx="5899588" cy="0"/>
          </a:xfrm>
          <a:prstGeom prst="line">
            <a:avLst/>
          </a:prstGeom>
          <a:ln w="19050">
            <a:solidFill>
              <a:srgbClr val="355466"/>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10;&#10;Description automatically generated">
            <a:extLst>
              <a:ext uri="{FF2B5EF4-FFF2-40B4-BE49-F238E27FC236}">
                <a16:creationId xmlns:a16="http://schemas.microsoft.com/office/drawing/2014/main" id="{61ABFA96-B140-BBD2-F65F-A32E4F071E8F}"/>
              </a:ext>
            </a:extLst>
          </p:cNvPr>
          <p:cNvPicPr>
            <a:picLocks noChangeAspect="1"/>
          </p:cNvPicPr>
          <p:nvPr/>
        </p:nvPicPr>
        <p:blipFill>
          <a:blip r:embed="rId2"/>
          <a:stretch>
            <a:fillRect/>
          </a:stretch>
        </p:blipFill>
        <p:spPr>
          <a:xfrm>
            <a:off x="5889356" y="2202730"/>
            <a:ext cx="1273003" cy="1976271"/>
          </a:xfrm>
          <a:prstGeom prst="rect">
            <a:avLst/>
          </a:prstGeom>
        </p:spPr>
      </p:pic>
      <p:sp>
        <p:nvSpPr>
          <p:cNvPr id="21" name="Title 1">
            <a:extLst>
              <a:ext uri="{FF2B5EF4-FFF2-40B4-BE49-F238E27FC236}">
                <a16:creationId xmlns:a16="http://schemas.microsoft.com/office/drawing/2014/main" id="{30B80D7C-1314-F50D-D7A7-3C19F9E4C1E7}"/>
              </a:ext>
            </a:extLst>
          </p:cNvPr>
          <p:cNvSpPr txBox="1">
            <a:spLocks/>
          </p:cNvSpPr>
          <p:nvPr/>
        </p:nvSpPr>
        <p:spPr>
          <a:xfrm>
            <a:off x="580846" y="4973411"/>
            <a:ext cx="5153527" cy="1665011"/>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Breach notification statutes remain one of the most active areas of the law. Right now, several senators are lobbying for “massive and mandatory” fines and more aggressive legislation pertaining to data breaches and data privacy. The courts are NOT in your favor if you expose client data to cybercriminals.</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b="1" dirty="0">
                <a:latin typeface="Palatino" pitchFamily="2" charset="77"/>
                <a:ea typeface="Palatino" pitchFamily="2" charset="77"/>
              </a:rPr>
              <a:t>Don’t think for a minute that this only applies to big corporations:</a:t>
            </a:r>
            <a:r>
              <a:rPr lang="en-US" sz="1100" dirty="0">
                <a:latin typeface="Palatino" pitchFamily="2" charset="77"/>
                <a:ea typeface="Palatino" pitchFamily="2" charset="77"/>
              </a:rPr>
              <a:t> ANY small business </a:t>
            </a:r>
            <a:r>
              <a:rPr lang="en-US" sz="1100" u="sng" dirty="0">
                <a:latin typeface="Palatino" pitchFamily="2" charset="77"/>
                <a:ea typeface="Palatino" pitchFamily="2" charset="77"/>
              </a:rPr>
              <a:t>that collects customer information also has important obligations to its customers to tell them if they experience a breach</a:t>
            </a:r>
            <a:r>
              <a:rPr lang="en-US" sz="1100" dirty="0">
                <a:latin typeface="Palatino" pitchFamily="2" charset="77"/>
                <a:ea typeface="Palatino" pitchFamily="2" charset="77"/>
              </a:rPr>
              <a:t>. In fact, 47 states and the District of Columbia each have their own data breach laws – and they are getting tougher by the minute. </a:t>
            </a:r>
            <a:br>
              <a:rPr lang="en-US" sz="1100" dirty="0">
                <a:latin typeface="Palatino" pitchFamily="2" charset="77"/>
                <a:ea typeface="Palatino" pitchFamily="2" charset="77"/>
              </a:rPr>
            </a:br>
            <a:endParaRPr lang="en-US" sz="1100" dirty="0">
              <a:latin typeface="Palatino" pitchFamily="2" charset="77"/>
              <a:ea typeface="Palatino" pitchFamily="2" charset="77"/>
            </a:endParaRPr>
          </a:p>
        </p:txBody>
      </p:sp>
      <p:grpSp>
        <p:nvGrpSpPr>
          <p:cNvPr id="27" name="Group 26">
            <a:extLst>
              <a:ext uri="{FF2B5EF4-FFF2-40B4-BE49-F238E27FC236}">
                <a16:creationId xmlns:a16="http://schemas.microsoft.com/office/drawing/2014/main" id="{AA749B2D-9D39-AAA4-E15A-98B741F7C04D}"/>
              </a:ext>
            </a:extLst>
          </p:cNvPr>
          <p:cNvGrpSpPr/>
          <p:nvPr/>
        </p:nvGrpSpPr>
        <p:grpSpPr>
          <a:xfrm>
            <a:off x="-232475" y="4369165"/>
            <a:ext cx="1348352" cy="409392"/>
            <a:chOff x="-232475" y="4400161"/>
            <a:chExt cx="1348352" cy="409392"/>
          </a:xfrm>
        </p:grpSpPr>
        <p:sp>
          <p:nvSpPr>
            <p:cNvPr id="22" name="Parallelogram 21">
              <a:extLst>
                <a:ext uri="{FF2B5EF4-FFF2-40B4-BE49-F238E27FC236}">
                  <a16:creationId xmlns:a16="http://schemas.microsoft.com/office/drawing/2014/main" id="{F968849A-CFBB-B438-FF89-36A0CEF775D4}"/>
                </a:ext>
              </a:extLst>
            </p:cNvPr>
            <p:cNvSpPr/>
            <p:nvPr/>
          </p:nvSpPr>
          <p:spPr>
            <a:xfrm>
              <a:off x="-232475" y="4400161"/>
              <a:ext cx="1348352" cy="409392"/>
            </a:xfrm>
            <a:prstGeom prst="parallelogram">
              <a:avLst/>
            </a:prstGeom>
            <a:solidFill>
              <a:srgbClr val="355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D2AA331-C01B-C734-1D19-0E6DEF63522C}"/>
                </a:ext>
              </a:extLst>
            </p:cNvPr>
            <p:cNvSpPr txBox="1"/>
            <p:nvPr/>
          </p:nvSpPr>
          <p:spPr>
            <a:xfrm>
              <a:off x="580846" y="4409224"/>
              <a:ext cx="404278" cy="369332"/>
            </a:xfrm>
            <a:prstGeom prst="rect">
              <a:avLst/>
            </a:prstGeom>
            <a:no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4" name="Title 1">
            <a:extLst>
              <a:ext uri="{FF2B5EF4-FFF2-40B4-BE49-F238E27FC236}">
                <a16:creationId xmlns:a16="http://schemas.microsoft.com/office/drawing/2014/main" id="{0574244E-3443-E6DF-7C53-08F2FF3D7CA0}"/>
              </a:ext>
            </a:extLst>
          </p:cNvPr>
          <p:cNvSpPr txBox="1">
            <a:spLocks/>
          </p:cNvSpPr>
          <p:nvPr/>
        </p:nvSpPr>
        <p:spPr>
          <a:xfrm>
            <a:off x="1185279" y="4406830"/>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800" b="1" dirty="0">
                <a:latin typeface="Tahoma" panose="020B0604030504040204" pitchFamily="34" charset="0"/>
                <a:ea typeface="Tahoma" panose="020B0604030504040204" pitchFamily="34" charset="0"/>
                <a:cs typeface="Tahoma" panose="020B0604030504040204" pitchFamily="34" charset="0"/>
              </a:rPr>
              <a:t>Government Fines, Legal Fees, Lawsuits: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25" name="Straight Connector 24">
            <a:extLst>
              <a:ext uri="{FF2B5EF4-FFF2-40B4-BE49-F238E27FC236}">
                <a16:creationId xmlns:a16="http://schemas.microsoft.com/office/drawing/2014/main" id="{723930B1-77B9-89E9-1338-EAAF2D5AAF93}"/>
              </a:ext>
            </a:extLst>
          </p:cNvPr>
          <p:cNvCxnSpPr>
            <a:cxnSpLocks/>
          </p:cNvCxnSpPr>
          <p:nvPr/>
        </p:nvCxnSpPr>
        <p:spPr>
          <a:xfrm flipH="1">
            <a:off x="1262771" y="4763059"/>
            <a:ext cx="5899588" cy="0"/>
          </a:xfrm>
          <a:prstGeom prst="line">
            <a:avLst/>
          </a:prstGeom>
          <a:ln w="19050">
            <a:solidFill>
              <a:srgbClr val="355466"/>
            </a:solidFill>
          </a:ln>
        </p:spPr>
        <p:style>
          <a:lnRef idx="1">
            <a:schemeClr val="accent1"/>
          </a:lnRef>
          <a:fillRef idx="0">
            <a:schemeClr val="accent1"/>
          </a:fillRef>
          <a:effectRef idx="0">
            <a:schemeClr val="accent1"/>
          </a:effectRef>
          <a:fontRef idx="minor">
            <a:schemeClr val="tx1"/>
          </a:fontRef>
        </p:style>
      </p:cxnSp>
      <p:pic>
        <p:nvPicPr>
          <p:cNvPr id="29" name="Picture 28" descr="Icon&#10;&#10;Description automatically generated">
            <a:extLst>
              <a:ext uri="{FF2B5EF4-FFF2-40B4-BE49-F238E27FC236}">
                <a16:creationId xmlns:a16="http://schemas.microsoft.com/office/drawing/2014/main" id="{2434F5C0-D033-539A-C775-C7A9EDA10880}"/>
              </a:ext>
            </a:extLst>
          </p:cNvPr>
          <p:cNvPicPr>
            <a:picLocks noChangeAspect="1"/>
          </p:cNvPicPr>
          <p:nvPr/>
        </p:nvPicPr>
        <p:blipFill>
          <a:blip r:embed="rId3"/>
          <a:stretch>
            <a:fillRect/>
          </a:stretch>
        </p:blipFill>
        <p:spPr>
          <a:xfrm>
            <a:off x="5843199" y="4940449"/>
            <a:ext cx="1396652" cy="1290240"/>
          </a:xfrm>
          <a:prstGeom prst="rect">
            <a:avLst/>
          </a:prstGeom>
        </p:spPr>
      </p:pic>
      <p:sp>
        <p:nvSpPr>
          <p:cNvPr id="30" name="Title 1">
            <a:extLst>
              <a:ext uri="{FF2B5EF4-FFF2-40B4-BE49-F238E27FC236}">
                <a16:creationId xmlns:a16="http://schemas.microsoft.com/office/drawing/2014/main" id="{2F6DA8FA-59F5-2905-A1BE-7A4B742CCDC5}"/>
              </a:ext>
            </a:extLst>
          </p:cNvPr>
          <p:cNvSpPr txBox="1">
            <a:spLocks/>
          </p:cNvSpPr>
          <p:nvPr/>
        </p:nvSpPr>
        <p:spPr>
          <a:xfrm>
            <a:off x="580848" y="6769956"/>
            <a:ext cx="6581511" cy="157810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If you’re in health care or financial services, you have additional notification requirements under the Health Insurance Portability and Accountability Act (HIPAA), the Securities and Exchange Commission (SEC) and the Financial Industry Regulatory Authority (FINRA). Among other things, HIPAA stipulates that if a health care business experiences a breach involving more than 500 customers, </a:t>
            </a:r>
            <a:r>
              <a:rPr lang="en-US" sz="1100" b="1" dirty="0">
                <a:latin typeface="Palatino" pitchFamily="2" charset="77"/>
                <a:ea typeface="Palatino" pitchFamily="2" charset="77"/>
              </a:rPr>
              <a:t>it must notify a prominent media outlet about the incident</a:t>
            </a:r>
            <a:r>
              <a:rPr lang="en-US" sz="1100" dirty="0">
                <a:latin typeface="Palatino" pitchFamily="2" charset="77"/>
                <a:ea typeface="Palatino" pitchFamily="2" charset="77"/>
              </a:rPr>
              <a:t>. The SEC and FINRA also require financial services businesses to contact them about breaches, as well as any state regulating bodies.</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dirty="0">
                <a:latin typeface="Palatino" pitchFamily="2" charset="77"/>
                <a:ea typeface="Palatino" pitchFamily="2" charset="77"/>
              </a:rPr>
              <a:t>With all the new laws being passed, there is a very good chance you are NOT compliant – </a:t>
            </a:r>
            <a:r>
              <a:rPr lang="en-US" sz="1100" b="1" u="sng" dirty="0">
                <a:latin typeface="Palatino" pitchFamily="2" charset="77"/>
                <a:ea typeface="Palatino" pitchFamily="2" charset="77"/>
              </a:rPr>
              <a:t>what HAS your IT company told you about this</a:t>
            </a:r>
            <a:r>
              <a:rPr lang="en-US" sz="1100" b="1" dirty="0">
                <a:latin typeface="Palatino" pitchFamily="2" charset="77"/>
                <a:ea typeface="Palatino" pitchFamily="2" charset="77"/>
              </a:rPr>
              <a:t>?</a:t>
            </a:r>
            <a:r>
              <a:rPr lang="en-US" sz="1100" dirty="0">
                <a:latin typeface="Palatino" pitchFamily="2" charset="77"/>
                <a:ea typeface="Palatino" pitchFamily="2" charset="77"/>
              </a:rPr>
              <a:t> </a:t>
            </a:r>
          </a:p>
        </p:txBody>
      </p:sp>
      <p:sp>
        <p:nvSpPr>
          <p:cNvPr id="31" name="TextBox 30">
            <a:extLst>
              <a:ext uri="{FF2B5EF4-FFF2-40B4-BE49-F238E27FC236}">
                <a16:creationId xmlns:a16="http://schemas.microsoft.com/office/drawing/2014/main" id="{814CBAFF-B3BA-14BB-427A-C5758541A00A}"/>
              </a:ext>
            </a:extLst>
          </p:cNvPr>
          <p:cNvSpPr txBox="1"/>
          <p:nvPr/>
        </p:nvSpPr>
        <p:spPr>
          <a:xfrm>
            <a:off x="0" y="8726834"/>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rPr>
              <a:t>www.intellinet-sc.com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864-288-1114</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6014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1ef3ec-a936-48e0-8281-4e25c7caa449">
      <Terms xmlns="http://schemas.microsoft.com/office/infopath/2007/PartnerControls"/>
    </lcf76f155ced4ddcb4097134ff3c332f>
    <TaxCatchAll xmlns="713e632e-c78f-46b8-aa1e-20a9f4e7aa1b" xsi:nil="true"/>
    <_Flow_SignoffStatus xmlns="ce1ef3ec-a936-48e0-8281-4e25c7caa4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3FC2BAF168DA4AB0A50D46DC1B28A9" ma:contentTypeVersion="19" ma:contentTypeDescription="Create a new document." ma:contentTypeScope="" ma:versionID="b732a1d392339a676ee538ef3be90bf6">
  <xsd:schema xmlns:xsd="http://www.w3.org/2001/XMLSchema" xmlns:xs="http://www.w3.org/2001/XMLSchema" xmlns:p="http://schemas.microsoft.com/office/2006/metadata/properties" xmlns:ns2="ce1ef3ec-a936-48e0-8281-4e25c7caa449" xmlns:ns3="713e632e-c78f-46b8-aa1e-20a9f4e7aa1b" targetNamespace="http://schemas.microsoft.com/office/2006/metadata/properties" ma:root="true" ma:fieldsID="03f6d9612d214a587e7d3a560e6af531" ns2:_="" ns3:_="">
    <xsd:import namespace="ce1ef3ec-a936-48e0-8281-4e25c7caa449"/>
    <xsd:import namespace="713e632e-c78f-46b8-aa1e-20a9f4e7aa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1ef3ec-a936-48e0-8281-4e25c7caa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eb7549-6606-4015-a508-a571f5079b62"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3e632e-c78f-46b8-aa1e-20a9f4e7aa1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fe0d35-749a-4f9a-836f-f7b99032c26f}" ma:internalName="TaxCatchAll" ma:showField="CatchAllData" ma:web="713e632e-c78f-46b8-aa1e-20a9f4e7aa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07F4C8-9FEB-4480-85C2-811C23B34328}">
  <ds:schemaRefs>
    <ds:schemaRef ds:uri="http://schemas.microsoft.com/office/2006/metadata/properties"/>
    <ds:schemaRef ds:uri="http://schemas.microsoft.com/office/infopath/2007/PartnerControls"/>
    <ds:schemaRef ds:uri="ce1ef3ec-a936-48e0-8281-4e25c7caa449"/>
    <ds:schemaRef ds:uri="713e632e-c78f-46b8-aa1e-20a9f4e7aa1b"/>
  </ds:schemaRefs>
</ds:datastoreItem>
</file>

<file path=customXml/itemProps2.xml><?xml version="1.0" encoding="utf-8"?>
<ds:datastoreItem xmlns:ds="http://schemas.openxmlformats.org/officeDocument/2006/customXml" ds:itemID="{0D129D7A-4C71-4DEE-9D88-1186A411BC21}">
  <ds:schemaRefs>
    <ds:schemaRef ds:uri="http://schemas.microsoft.com/sharepoint/v3/contenttype/forms"/>
  </ds:schemaRefs>
</ds:datastoreItem>
</file>

<file path=customXml/itemProps3.xml><?xml version="1.0" encoding="utf-8"?>
<ds:datastoreItem xmlns:ds="http://schemas.openxmlformats.org/officeDocument/2006/customXml" ds:itemID="{E33B9D64-DE04-4A25-9EE1-248F84FCDE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1ef3ec-a936-48e0-8281-4e25c7caa449"/>
    <ds:schemaRef ds:uri="713e632e-c78f-46b8-aa1e-20a9f4e7a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8779</TotalTime>
  <Words>7173</Words>
  <Application>Microsoft Office PowerPoint</Application>
  <PresentationFormat>Custom</PresentationFormat>
  <Paragraphs>221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Palatino</vt:lpstr>
      <vt:lpstr>Palatino Linotype</vt:lpstr>
      <vt:lpstr>Tahoma</vt:lpstr>
      <vt:lpstr>Wingdings</vt:lpstr>
      <vt:lpstr>Office Theme</vt:lpstr>
      <vt:lpstr>The       Cybersecurity Crisis</vt:lpstr>
      <vt:lpstr>PowerPoint Presentation</vt:lpstr>
      <vt:lpstr>Derek holds a BS in Computer Science and brings over 35 years of experience in the IT industry. For more than 20 years, he has successfully led INTELLI-NET, demonstrating his expertise and leadership. Derek's passion lies in problem-solving and leveraging his skills to assist others, reflecting his dedication to both his profession and community. Alongside his wife, Debbie, Derek has been a proud resident of Greenville for over 35 years, where they have raised their family. His long-standing commitment to both his career and his local community highlights Derek's integrity, reliability, and deep-rooted values.</vt:lpstr>
      <vt:lpstr>It’s EXTREMELY unfair, isn’t it? Victims of all other crimes – burglary, mugging, carjacking, theft – get sympathy from others. They are called “victims” and support comes flooding in, as it should.   But if your business is the victim of a cybercrime attack where client or patient data is compromised, you will NOT get such sympathy. You will be instantly labeled as “stupid” or “irresponsible.” You may be investigated and clients will question you about what you did to prevent this from happening – and if the answer is not adequate, you can be found liable, facing serious fines and lawsuits EVEN IF you trusted an outsourced IT support company to protect you. Claiming ignorance is not an acceptable defense, and this giant, expensive and reputation-destroying nightmare will land squarely on YOUR shoulders. </vt:lpstr>
      <vt:lpstr>Over the last couple of years, my team and I have seen a significant increase in calls from business owners desperate for help after a ransomware attack, data breach event or other cybercrime incident.   When they call, they’re desperate, scrambling for anyone who can help them put the pieces back together again. Often their business is completely on lockdown. ALL their data has been corrupted or held for ransom, preventing them from fulfilling obligations they have to their clients. YEARS of work and critical data – all gone.   They’re also scared and intensely angry. They feel violated and helpless. Embarrassed. How can money be taken from their bank account WITHOUT their permission or knowledge? Why didn’t their IT company or IT team prevent this from happening? How are they going to tell their clients/patients that they’ve exposed them to cybercriminals? They’re in complete disbelief that they actually fell victim – after all, they “didn’t think we had anything a cybercriminal would want!”</vt:lpstr>
      <vt:lpstr>Don’t think you’re in danger because you’re “small” and not a big company like Experian, J.P. Morgan or Target? That you have “good” people and protections in place? That it won’t happen to you?   That’s EXACTLY what cybercriminals are counting on you to believe. It makes you easy prey because you put ZERO protections in place, or grossly inadequate ones.</vt:lpstr>
      <vt:lpstr>PowerPoint Presentation</vt:lpstr>
      <vt:lpstr>PowerPoint Presentation</vt:lpstr>
      <vt:lpstr>What’s worse than a data breach? Trying to cover it up. Companies like Yahoo! are learning that lesson the hard way, facing multiple class-action lawsuits for NOT telling their users immediately when they discovered they were hacked. With dark-web monitoring and forensics tools, WHERE data gets breached is easily traced back to the company and website, so you cannot hide it.  When it happens, do you think your clients will rally around you? Have sympathy? News like this travels fast on social media. They will demand answers: HAVE YOU BEEN RESPONSIBLE in putting in place the protections outlined in this report, or will you have to tell your clients, “Sorry, we got hacked because we didn’t think it would happen to us,” or “We didn’t want to spend the money”? Is that going to be sufficient to pacify them?  </vt:lpstr>
      <vt:lpstr>ONE breach, one ransomware attack, one rogue employee can create HOURS of extra work for staff who are already maxed out when things are going well. Then there’s business interruption and downtime, backlogged work delivery for your current clients. Loss of sales. Forensics costs to determine what kind of hack attack occurred, what part of the network is/was affected and what data was compromised. Emergency IT restoration costs for getting you back up, if that’s even possible. In some cases, you’ll be forced to pay the ransom and maybe – just maybe – they’ll give you your data back. Then there are legal fees and the cost of legal counsel to help you respond to your clients and the media. Cash flow will</vt:lpstr>
      <vt:lpstr>It’s very possible that you are being ill-advised by your current IT company. What have they recently told you about the rising tsunami of cybercrime? Have they recently met with you to discuss new protocols, new protections and new systems you need in place TODAY to stop the NEW threats that have developed over the last few months?    If not, there could be several reasons for this. First, and most common, they might not know HOW to advise you, or even that they should. Many IT companies know how to keep a computer network running but are completely out of their league when it comes to dealing with the advanced cybersecurity threats we are seeing recently.  Second, they may be “too busy” themselves to truly be proactive with your account – or maybe they don’t want to admit the service package they sold you has become OUTDATED and inadequate compared to far superior </vt:lpstr>
      <vt:lpstr>PowerPoint Presentation</vt:lpstr>
      <vt:lpstr>PowerPoint Presentation</vt:lpstr>
      <vt:lpstr>A  security assessment is exactly what it sounds like – it’s a process to review, evaluate and “stress test” your company’s network to uncover loopholes and vulnerabilities BEFORE a cyber-event happens.     Just like a cancer screening, a good assessment can catch problems while they’re small, which means they will be a LOT less expensive to fix, less disruptive to your organization AND give you a better chance of surviving a cyber-attack.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Cybersecurity Crisis</dc:title>
  <dc:subject/>
  <dc:creator/>
  <cp:keywords/>
  <dc:description/>
  <cp:lastModifiedBy>Derek Davis</cp:lastModifiedBy>
  <cp:revision>28</cp:revision>
  <dcterms:created xsi:type="dcterms:W3CDTF">2022-04-01T14:44:38Z</dcterms:created>
  <dcterms:modified xsi:type="dcterms:W3CDTF">2024-07-24T19:10:24Z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0x010100DF4B0D96E604B8468258C33678DD76ED</vt:lpwstr>
  </property>
</Properties>
</file>